
<file path=[Content_Types].xml><?xml version="1.0" encoding="utf-8"?>
<Types xmlns="http://schemas.openxmlformats.org/package/2006/content-types">
  <Default Extension="bin" ContentType="image/unknown"/>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5" r:id="rId1"/>
  </p:sldMasterIdLst>
  <p:notesMasterIdLst>
    <p:notesMasterId r:id="rId57"/>
  </p:notesMasterIdLst>
  <p:sldIdLst>
    <p:sldId id="256" r:id="rId2"/>
    <p:sldId id="257" r:id="rId3"/>
    <p:sldId id="277" r:id="rId4"/>
    <p:sldId id="278" r:id="rId5"/>
    <p:sldId id="279" r:id="rId6"/>
    <p:sldId id="280" r:id="rId7"/>
    <p:sldId id="264" r:id="rId8"/>
    <p:sldId id="266" r:id="rId9"/>
    <p:sldId id="261" r:id="rId10"/>
    <p:sldId id="262" r:id="rId11"/>
    <p:sldId id="267" r:id="rId12"/>
    <p:sldId id="268" r:id="rId13"/>
    <p:sldId id="269" r:id="rId14"/>
    <p:sldId id="298" r:id="rId15"/>
    <p:sldId id="270" r:id="rId16"/>
    <p:sldId id="316" r:id="rId17"/>
    <p:sldId id="299" r:id="rId18"/>
    <p:sldId id="318" r:id="rId19"/>
    <p:sldId id="320" r:id="rId20"/>
    <p:sldId id="321" r:id="rId21"/>
    <p:sldId id="302" r:id="rId22"/>
    <p:sldId id="322" r:id="rId23"/>
    <p:sldId id="323" r:id="rId24"/>
    <p:sldId id="300" r:id="rId25"/>
    <p:sldId id="325" r:id="rId26"/>
    <p:sldId id="303" r:id="rId27"/>
    <p:sldId id="326" r:id="rId28"/>
    <p:sldId id="327" r:id="rId29"/>
    <p:sldId id="305" r:id="rId30"/>
    <p:sldId id="328" r:id="rId31"/>
    <p:sldId id="301" r:id="rId32"/>
    <p:sldId id="329" r:id="rId33"/>
    <p:sldId id="331" r:id="rId34"/>
    <p:sldId id="330" r:id="rId35"/>
    <p:sldId id="304" r:id="rId36"/>
    <p:sldId id="332" r:id="rId37"/>
    <p:sldId id="334" r:id="rId38"/>
    <p:sldId id="333" r:id="rId39"/>
    <p:sldId id="341" r:id="rId40"/>
    <p:sldId id="335" r:id="rId41"/>
    <p:sldId id="306" r:id="rId42"/>
    <p:sldId id="307" r:id="rId43"/>
    <p:sldId id="288" r:id="rId44"/>
    <p:sldId id="308" r:id="rId45"/>
    <p:sldId id="336" r:id="rId46"/>
    <p:sldId id="337" r:id="rId47"/>
    <p:sldId id="338" r:id="rId48"/>
    <p:sldId id="289" r:id="rId49"/>
    <p:sldId id="339" r:id="rId50"/>
    <p:sldId id="340" r:id="rId51"/>
    <p:sldId id="309" r:id="rId52"/>
    <p:sldId id="310" r:id="rId53"/>
    <p:sldId id="311" r:id="rId54"/>
    <p:sldId id="265" r:id="rId55"/>
    <p:sldId id="29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h Vo Hoai" initials="LVH" lastIdx="2" clrIdx="0">
    <p:extLst>
      <p:ext uri="{19B8F6BF-5375-455C-9EA6-DF929625EA0E}">
        <p15:presenceInfo xmlns:p15="http://schemas.microsoft.com/office/powerpoint/2012/main" userId="f3b93334421715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1961" autoAdjust="0"/>
  </p:normalViewPr>
  <p:slideViewPr>
    <p:cSldViewPr snapToGrid="0">
      <p:cViewPr varScale="1">
        <p:scale>
          <a:sx n="67" d="100"/>
          <a:sy n="67" d="100"/>
        </p:scale>
        <p:origin x="1253" y="67"/>
      </p:cViewPr>
      <p:guideLst/>
    </p:cSldViewPr>
  </p:slideViewPr>
  <p:outlineViewPr>
    <p:cViewPr>
      <p:scale>
        <a:sx n="33" d="100"/>
        <a:sy n="33" d="100"/>
      </p:scale>
      <p:origin x="0" y="-5196"/>
    </p:cViewPr>
  </p:outlineViewPr>
  <p:notesTextViewPr>
    <p:cViewPr>
      <p:scale>
        <a:sx n="125" d="100"/>
        <a:sy n="125" d="100"/>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oxlink\Desktop\QLRR%20-%20DO%20AN\RiskScore_Pr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oxlink\Desktop\QLRR%20-%20DO%20AN\RiskScore_Pos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'[RiskScore_Pre.xlsx]Tỏng hợp'!$K$13</c:f>
              <c:strCache>
                <c:ptCount val="1"/>
                <c:pt idx="0">
                  <c:v>Risk Score</c:v>
                </c:pt>
              </c:strCache>
            </c:strRef>
          </c:tx>
          <c:spPr>
            <a:solidFill>
              <a:srgbClr val="C00000"/>
            </a:solidFill>
            <a:ln>
              <a:noFill/>
            </a:ln>
            <a:effectLst/>
          </c:spPr>
          <c:dLbls>
            <c:dLbl>
              <c:idx val="0"/>
              <c:layout>
                <c:manualLayout>
                  <c:x val="-9.2329545454545456E-2"/>
                  <c:y val="4.6243727248249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06A-48BA-B27C-FA025AE8D16A}"/>
                </c:ext>
              </c:extLst>
            </c:dLbl>
            <c:dLbl>
              <c:idx val="1"/>
              <c:layout>
                <c:manualLayout>
                  <c:x val="-1.9886363636363636E-2"/>
                  <c:y val="-1.216940190743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06A-48BA-B27C-FA025AE8D16A}"/>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'[RiskScore_Pre.xlsx]Tỏng hợp'!$J$14:$J$17</c:f>
              <c:strCache>
                <c:ptCount val="4"/>
                <c:pt idx="0">
                  <c:v>File Server</c:v>
                </c:pt>
                <c:pt idx="1">
                  <c:v>Web Server</c:v>
                </c:pt>
                <c:pt idx="2">
                  <c:v>Mail Server</c:v>
                </c:pt>
                <c:pt idx="3">
                  <c:v>Domain Controller</c:v>
                </c:pt>
              </c:strCache>
            </c:strRef>
          </c:cat>
          <c:val>
            <c:numRef>
              <c:f>'[RiskScore_Pre.xlsx]Tỏng hợp'!$K$14:$K$17</c:f>
              <c:numCache>
                <c:formatCode>General</c:formatCode>
                <c:ptCount val="4"/>
                <c:pt idx="0">
                  <c:v>40.1</c:v>
                </c:pt>
                <c:pt idx="1">
                  <c:v>34.799999999999997</c:v>
                </c:pt>
                <c:pt idx="2">
                  <c:v>29.5</c:v>
                </c:pt>
                <c:pt idx="3">
                  <c:v>19.5</c:v>
                </c:pt>
              </c:numCache>
            </c:numRef>
          </c:val>
          <c:extLst>
            <c:ext xmlns:c16="http://schemas.microsoft.com/office/drawing/2014/chart" uri="{C3380CC4-5D6E-409C-BE32-E72D297353CC}">
              <c16:uniqueId val="{00000000-906A-48BA-B27C-FA025AE8D16A}"/>
            </c:ext>
          </c:extLst>
        </c:ser>
        <c:dLbls>
          <c:showLegendKey val="0"/>
          <c:showVal val="1"/>
          <c:showCatName val="0"/>
          <c:showSerName val="0"/>
          <c:showPercent val="0"/>
          <c:showBubbleSize val="0"/>
        </c:dLbls>
        <c:axId val="-564181504"/>
        <c:axId val="-564180960"/>
      </c:radarChart>
      <c:catAx>
        <c:axId val="-56418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4180960"/>
        <c:crosses val="autoZero"/>
        <c:auto val="1"/>
        <c:lblAlgn val="ctr"/>
        <c:lblOffset val="100"/>
        <c:noMultiLvlLbl val="0"/>
      </c:catAx>
      <c:valAx>
        <c:axId val="-5641809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64181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'Tỏng hợp'!$K$13</c:f>
              <c:strCache>
                <c:ptCount val="1"/>
                <c:pt idx="0">
                  <c:v>Risk Score</c:v>
                </c:pt>
              </c:strCache>
            </c:strRef>
          </c:tx>
          <c:spPr>
            <a:solidFill>
              <a:schemeClr val="accent1"/>
            </a:solidFill>
            <a:ln>
              <a:noFill/>
            </a:ln>
            <a:effectLst/>
          </c:spPr>
          <c:dLbls>
            <c:dLbl>
              <c:idx val="0"/>
              <c:layout>
                <c:manualLayout>
                  <c:x val="-6.6837605450685719E-2"/>
                  <c:y val="7.48719494378524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B23-4B4B-94C4-3A49B8F67A94}"/>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rgbClr val="0070C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'Tỏng hợp'!$J$14:$J$17</c:f>
              <c:strCache>
                <c:ptCount val="4"/>
                <c:pt idx="0">
                  <c:v>Web Server</c:v>
                </c:pt>
                <c:pt idx="1">
                  <c:v>File Server</c:v>
                </c:pt>
                <c:pt idx="2">
                  <c:v>Domain Controller</c:v>
                </c:pt>
                <c:pt idx="3">
                  <c:v>Mail Server</c:v>
                </c:pt>
              </c:strCache>
            </c:strRef>
          </c:cat>
          <c:val>
            <c:numRef>
              <c:f>'Tỏng hợp'!$K$14:$K$17</c:f>
              <c:numCache>
                <c:formatCode>General</c:formatCode>
                <c:ptCount val="4"/>
                <c:pt idx="0">
                  <c:v>6.8</c:v>
                </c:pt>
                <c:pt idx="1">
                  <c:v>4.2</c:v>
                </c:pt>
                <c:pt idx="2">
                  <c:v>2.7</c:v>
                </c:pt>
                <c:pt idx="3">
                  <c:v>2.2000000000000002</c:v>
                </c:pt>
              </c:numCache>
            </c:numRef>
          </c:val>
          <c:extLst>
            <c:ext xmlns:c16="http://schemas.microsoft.com/office/drawing/2014/chart" uri="{C3380CC4-5D6E-409C-BE32-E72D297353CC}">
              <c16:uniqueId val="{00000001-CB23-4B4B-94C4-3A49B8F67A94}"/>
            </c:ext>
          </c:extLst>
        </c:ser>
        <c:dLbls>
          <c:showLegendKey val="0"/>
          <c:showVal val="1"/>
          <c:showCatName val="0"/>
          <c:showSerName val="0"/>
          <c:showPercent val="0"/>
          <c:showBubbleSize val="0"/>
        </c:dLbls>
        <c:axId val="-564184224"/>
        <c:axId val="-564190208"/>
      </c:radarChart>
      <c:catAx>
        <c:axId val="-564184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64190208"/>
        <c:crosses val="autoZero"/>
        <c:auto val="1"/>
        <c:lblAlgn val="ctr"/>
        <c:lblOffset val="100"/>
        <c:noMultiLvlLbl val="0"/>
      </c:catAx>
      <c:valAx>
        <c:axId val="-564190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6418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0A8E8-78AB-4F71-B10E-AEE8406939A6}" type="datetimeFigureOut">
              <a:rPr lang="en-US" smtClean="0"/>
              <a:t>12/9/2023</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FD091-E887-4E55-AA28-7E43F1674DDD}" type="slidenum">
              <a:rPr lang="en-US" smtClean="0"/>
              <a:t>‹#›</a:t>
            </a:fld>
            <a:endParaRPr lang="en-US"/>
          </a:p>
        </p:txBody>
      </p:sp>
    </p:spTree>
    <p:extLst>
      <p:ext uri="{BB962C8B-B14F-4D97-AF65-F5344CB8AC3E}">
        <p14:creationId xmlns:p14="http://schemas.microsoft.com/office/powerpoint/2010/main" val="1955355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1</a:t>
            </a:fld>
            <a:endParaRPr lang="en-US"/>
          </a:p>
        </p:txBody>
      </p:sp>
    </p:spTree>
    <p:extLst>
      <p:ext uri="{BB962C8B-B14F-4D97-AF65-F5344CB8AC3E}">
        <p14:creationId xmlns:p14="http://schemas.microsoft.com/office/powerpoint/2010/main" val="4172991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Về</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 </a:t>
            </a:r>
            <a:r>
              <a:rPr lang="en-US" dirty="0" err="1"/>
              <a:t>mới</a:t>
            </a:r>
            <a:r>
              <a:rPr lang="en-US" dirty="0"/>
              <a:t>, </a:t>
            </a:r>
            <a:r>
              <a:rPr lang="en-US" dirty="0" err="1"/>
              <a:t>nhóm</a:t>
            </a:r>
            <a:r>
              <a:rPr lang="en-US" dirty="0"/>
              <a:t> </a:t>
            </a:r>
            <a:r>
              <a:rPr lang="en-US" dirty="0" err="1"/>
              <a:t>em</a:t>
            </a:r>
            <a:r>
              <a:rPr lang="en-US" dirty="0"/>
              <a:t> chia </a:t>
            </a:r>
            <a:r>
              <a:rPr lang="en-US" dirty="0" err="1"/>
              <a:t>làm</a:t>
            </a:r>
            <a:r>
              <a:rPr lang="en-US" dirty="0"/>
              <a:t> 5 </a:t>
            </a:r>
            <a:r>
              <a:rPr lang="en-US" dirty="0" err="1"/>
              <a:t>phần</a:t>
            </a:r>
            <a:r>
              <a:rPr lang="en-US" dirty="0"/>
              <a:t> </a:t>
            </a:r>
            <a:r>
              <a:rPr lang="en-US" dirty="0" err="1"/>
              <a:t>như</a:t>
            </a:r>
            <a:r>
              <a:rPr lang="en-US" dirty="0"/>
              <a:t> </a:t>
            </a:r>
            <a:r>
              <a:rPr lang="en-US" dirty="0" err="1"/>
              <a:t>trên</a:t>
            </a:r>
            <a:r>
              <a:rPr lang="en-US" dirty="0"/>
              <a:t>.</a:t>
            </a:r>
          </a:p>
          <a:p>
            <a:pPr marL="171450" indent="-171450">
              <a:buFontTx/>
              <a:buChar char="-"/>
            </a:pPr>
            <a:r>
              <a:rPr lang="en-US" dirty="0" err="1"/>
              <a:t>Phần</a:t>
            </a:r>
            <a:r>
              <a:rPr lang="en-US" dirty="0"/>
              <a:t> </a:t>
            </a:r>
            <a:r>
              <a:rPr lang="en-US" dirty="0" err="1"/>
              <a:t>sơ</a:t>
            </a:r>
            <a:r>
              <a:rPr lang="en-US" dirty="0"/>
              <a:t> </a:t>
            </a:r>
            <a:r>
              <a:rPr lang="en-US" dirty="0" err="1"/>
              <a:t>đồng</a:t>
            </a:r>
            <a:r>
              <a:rPr lang="en-US" dirty="0"/>
              <a:t> </a:t>
            </a:r>
            <a:r>
              <a:rPr lang="en-US" dirty="0" err="1"/>
              <a:t>tổng</a:t>
            </a:r>
            <a:r>
              <a:rPr lang="en-US" dirty="0"/>
              <a:t> </a:t>
            </a:r>
            <a:r>
              <a:rPr lang="en-US" dirty="0" err="1"/>
              <a:t>quan</a:t>
            </a:r>
            <a:r>
              <a:rPr lang="en-US" dirty="0"/>
              <a:t> </a:t>
            </a:r>
            <a:r>
              <a:rPr lang="en-US" dirty="0" err="1"/>
              <a:t>là</a:t>
            </a:r>
            <a:r>
              <a:rPr lang="en-US" dirty="0"/>
              <a:t> </a:t>
            </a:r>
            <a:r>
              <a:rPr lang="en-US" dirty="0" err="1"/>
              <a:t>sơ</a:t>
            </a:r>
            <a:r>
              <a:rPr lang="en-US" dirty="0"/>
              <a:t> </a:t>
            </a:r>
            <a:r>
              <a:rPr lang="en-US" dirty="0" err="1"/>
              <a:t>đồ</a:t>
            </a:r>
            <a:r>
              <a:rPr lang="en-US" dirty="0"/>
              <a:t> </a:t>
            </a:r>
            <a:r>
              <a:rPr lang="en-US" dirty="0" err="1"/>
              <a:t>về</a:t>
            </a:r>
            <a:r>
              <a:rPr lang="en-US" dirty="0"/>
              <a:t> </a:t>
            </a:r>
            <a:r>
              <a:rPr lang="en-US" dirty="0" err="1"/>
              <a:t>toàn</a:t>
            </a:r>
            <a:r>
              <a:rPr lang="en-US" dirty="0"/>
              <a:t> </a:t>
            </a:r>
            <a:r>
              <a:rPr lang="en-US" dirty="0" err="1"/>
              <a:t>bộ</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của</a:t>
            </a:r>
            <a:r>
              <a:rPr lang="en-US" dirty="0"/>
              <a:t> </a:t>
            </a:r>
            <a:r>
              <a:rPr lang="en-US" dirty="0" err="1"/>
              <a:t>nhóm</a:t>
            </a:r>
            <a:r>
              <a:rPr lang="en-US" dirty="0"/>
              <a:t> chia </a:t>
            </a:r>
            <a:r>
              <a:rPr lang="en-US" dirty="0" err="1"/>
              <a:t>làm</a:t>
            </a:r>
            <a:r>
              <a:rPr lang="en-US" dirty="0"/>
              <a:t> 3 Zone </a:t>
            </a:r>
            <a:r>
              <a:rPr lang="en-US" dirty="0" err="1"/>
              <a:t>chính</a:t>
            </a:r>
            <a:endParaRPr lang="en-US" dirty="0"/>
          </a:p>
          <a:p>
            <a:pPr marL="171450" indent="-171450">
              <a:buFontTx/>
              <a:buChar char="-"/>
            </a:pPr>
            <a:r>
              <a:rPr lang="en-US" dirty="0"/>
              <a:t>SOC Zone: Security Operation Center, </a:t>
            </a:r>
            <a:r>
              <a:rPr lang="en-US" dirty="0" err="1"/>
              <a:t>là</a:t>
            </a:r>
            <a:r>
              <a:rPr lang="en-US" dirty="0"/>
              <a:t> Zone </a:t>
            </a:r>
            <a:r>
              <a:rPr lang="en-US" dirty="0" err="1"/>
              <a:t>cho</a:t>
            </a:r>
            <a:r>
              <a:rPr lang="en-US" dirty="0"/>
              <a:t> phòng </a:t>
            </a:r>
            <a:r>
              <a:rPr lang="en-US" dirty="0" err="1"/>
              <a:t>bảo</a:t>
            </a:r>
            <a:r>
              <a:rPr lang="en-US" dirty="0"/>
              <a:t> </a:t>
            </a:r>
            <a:r>
              <a:rPr lang="en-US" dirty="0" err="1"/>
              <a:t>mật</a:t>
            </a:r>
            <a:r>
              <a:rPr lang="en-US" dirty="0"/>
              <a:t> </a:t>
            </a:r>
            <a:r>
              <a:rPr lang="en-US" dirty="0" err="1"/>
              <a:t>quản</a:t>
            </a:r>
            <a:r>
              <a:rPr lang="en-US" dirty="0"/>
              <a:t> </a:t>
            </a:r>
            <a:r>
              <a:rPr lang="en-US" dirty="0" err="1"/>
              <a:t>lý</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vận</a:t>
            </a:r>
            <a:r>
              <a:rPr lang="en-US" dirty="0"/>
              <a:t> </a:t>
            </a:r>
            <a:r>
              <a:rPr lang="en-US" dirty="0" err="1"/>
              <a:t>hành</a:t>
            </a:r>
            <a:r>
              <a:rPr lang="en-US" dirty="0"/>
              <a:t> an </a:t>
            </a:r>
            <a:r>
              <a:rPr lang="en-US" dirty="0" err="1"/>
              <a:t>ninh</a:t>
            </a:r>
            <a:r>
              <a:rPr lang="en-US" dirty="0"/>
              <a:t> </a:t>
            </a:r>
            <a:r>
              <a:rPr lang="en-US" dirty="0" err="1"/>
              <a:t>cho</a:t>
            </a:r>
            <a:r>
              <a:rPr lang="en-US" dirty="0"/>
              <a:t> </a:t>
            </a:r>
            <a:r>
              <a:rPr lang="en-US" dirty="0" err="1"/>
              <a:t>hệ</a:t>
            </a:r>
            <a:r>
              <a:rPr lang="en-US" dirty="0"/>
              <a:t> </a:t>
            </a:r>
            <a:r>
              <a:rPr lang="en-US" dirty="0" err="1"/>
              <a:t>thống</a:t>
            </a:r>
            <a:endParaRPr lang="en-US" dirty="0"/>
          </a:p>
          <a:p>
            <a:pPr marL="171450" indent="-171450">
              <a:buFontTx/>
              <a:buChar char="-"/>
            </a:pPr>
            <a:r>
              <a:rPr lang="en-US" dirty="0"/>
              <a:t>DC Zone: </a:t>
            </a:r>
            <a:r>
              <a:rPr lang="en-US" dirty="0" err="1"/>
              <a:t>Là</a:t>
            </a:r>
            <a:r>
              <a:rPr lang="en-US" dirty="0"/>
              <a:t> Zone </a:t>
            </a:r>
            <a:r>
              <a:rPr lang="en-US" dirty="0" err="1"/>
              <a:t>giành</a:t>
            </a:r>
            <a:r>
              <a:rPr lang="en-US" dirty="0"/>
              <a:t> </a:t>
            </a:r>
            <a:r>
              <a:rPr lang="en-US" dirty="0" err="1"/>
              <a:t>riêng</a:t>
            </a:r>
            <a:r>
              <a:rPr lang="en-US" dirty="0"/>
              <a:t> </a:t>
            </a:r>
            <a:r>
              <a:rPr lang="en-US" dirty="0" err="1"/>
              <a:t>cho</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trong</a:t>
            </a:r>
            <a:r>
              <a:rPr lang="en-US" dirty="0"/>
              <a:t> DC </a:t>
            </a:r>
            <a:r>
              <a:rPr lang="en-US" dirty="0" err="1"/>
              <a:t>như</a:t>
            </a:r>
            <a:r>
              <a:rPr lang="en-US" dirty="0"/>
              <a:t> File Server, Domain Controller…</a:t>
            </a:r>
          </a:p>
          <a:p>
            <a:pPr marL="171450" indent="-171450">
              <a:buFontTx/>
              <a:buChar char="-"/>
            </a:pPr>
            <a:r>
              <a:rPr lang="en-US" dirty="0"/>
              <a:t>Cloud Zone: </a:t>
            </a:r>
            <a:r>
              <a:rPr lang="en-US" dirty="0" err="1"/>
              <a:t>Là</a:t>
            </a:r>
            <a:r>
              <a:rPr lang="en-US" dirty="0"/>
              <a:t> </a:t>
            </a:r>
            <a:r>
              <a:rPr lang="en-US" dirty="0" err="1"/>
              <a:t>vùng</a:t>
            </a:r>
            <a:r>
              <a:rPr lang="en-US" dirty="0"/>
              <a:t> Zone </a:t>
            </a:r>
            <a:r>
              <a:rPr lang="en-US" dirty="0" err="1"/>
              <a:t>giành</a:t>
            </a:r>
            <a:r>
              <a:rPr lang="en-US" dirty="0"/>
              <a:t> </a:t>
            </a:r>
            <a:r>
              <a:rPr lang="en-US" dirty="0" err="1"/>
              <a:t>riêng</a:t>
            </a:r>
            <a:r>
              <a:rPr lang="en-US" dirty="0"/>
              <a:t> </a:t>
            </a:r>
            <a:r>
              <a:rPr lang="en-US" dirty="0" err="1"/>
              <a:t>cho</a:t>
            </a:r>
            <a:r>
              <a:rPr lang="en-US" dirty="0"/>
              <a:t> Web Serer. </a:t>
            </a:r>
            <a:r>
              <a:rPr lang="en-US" dirty="0" err="1"/>
              <a:t>Nhóm</a:t>
            </a:r>
            <a:r>
              <a:rPr lang="en-US" dirty="0"/>
              <a:t> </a:t>
            </a:r>
            <a:r>
              <a:rPr lang="en-US" dirty="0" err="1"/>
              <a:t>chọn</a:t>
            </a:r>
            <a:r>
              <a:rPr lang="en-US" dirty="0"/>
              <a:t> </a:t>
            </a:r>
            <a:r>
              <a:rPr lang="en-US" dirty="0" err="1"/>
              <a:t>giải</a:t>
            </a:r>
            <a:r>
              <a:rPr lang="en-US" dirty="0"/>
              <a:t> </a:t>
            </a:r>
            <a:r>
              <a:rPr lang="en-US" dirty="0" err="1"/>
              <a:t>pháp</a:t>
            </a:r>
            <a:r>
              <a:rPr lang="en-US" dirty="0"/>
              <a:t> </a:t>
            </a:r>
            <a:r>
              <a:rPr lang="en-US" dirty="0" err="1"/>
              <a:t>đặt</a:t>
            </a:r>
            <a:r>
              <a:rPr lang="en-US" dirty="0"/>
              <a:t> </a:t>
            </a:r>
            <a:r>
              <a:rPr lang="en-US" dirty="0" err="1"/>
              <a:t>các</a:t>
            </a:r>
            <a:r>
              <a:rPr lang="en-US" dirty="0"/>
              <a:t> </a:t>
            </a:r>
            <a:r>
              <a:rPr lang="en-US" dirty="0" err="1"/>
              <a:t>máy</a:t>
            </a:r>
            <a:r>
              <a:rPr lang="en-US" dirty="0"/>
              <a:t> </a:t>
            </a:r>
            <a:r>
              <a:rPr lang="en-US" dirty="0" err="1"/>
              <a:t>chủ</a:t>
            </a:r>
            <a:r>
              <a:rPr lang="en-US" dirty="0"/>
              <a:t> </a:t>
            </a:r>
            <a:r>
              <a:rPr lang="en-US" dirty="0" err="1"/>
              <a:t>ứng</a:t>
            </a:r>
            <a:r>
              <a:rPr lang="en-US" dirty="0"/>
              <a:t> </a:t>
            </a:r>
            <a:r>
              <a:rPr lang="en-US" dirty="0" err="1"/>
              <a:t>dụng</a:t>
            </a:r>
            <a:r>
              <a:rPr lang="en-US" dirty="0"/>
              <a:t> Web </a:t>
            </a:r>
            <a:r>
              <a:rPr lang="en-US" dirty="0" err="1"/>
              <a:t>lên</a:t>
            </a:r>
            <a:r>
              <a:rPr lang="en-US" dirty="0"/>
              <a:t> Cloud AWS</a:t>
            </a:r>
          </a:p>
          <a:p>
            <a:pPr marL="171450" indent="-171450">
              <a:buFontTx/>
              <a:buChar char="-"/>
            </a:pPr>
            <a:r>
              <a:rPr lang="en-US" dirty="0" err="1"/>
              <a:t>Các</a:t>
            </a:r>
            <a:r>
              <a:rPr lang="en-US" dirty="0"/>
              <a:t> </a:t>
            </a:r>
            <a:r>
              <a:rPr lang="en-US" dirty="0" err="1"/>
              <a:t>giải</a:t>
            </a:r>
            <a:r>
              <a:rPr lang="en-US" dirty="0"/>
              <a:t> </a:t>
            </a:r>
            <a:r>
              <a:rPr lang="en-US" dirty="0" err="1"/>
              <a:t>pháp</a:t>
            </a:r>
            <a:r>
              <a:rPr lang="en-US" dirty="0"/>
              <a:t> </a:t>
            </a:r>
            <a:r>
              <a:rPr lang="en-US" dirty="0" err="1"/>
              <a:t>kĩ</a:t>
            </a:r>
            <a:r>
              <a:rPr lang="en-US" dirty="0"/>
              <a:t> </a:t>
            </a:r>
            <a:r>
              <a:rPr lang="en-US" dirty="0" err="1"/>
              <a:t>thuật</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mỗi</a:t>
            </a:r>
            <a:r>
              <a:rPr lang="en-US" dirty="0"/>
              <a:t> Zone, </a:t>
            </a:r>
            <a:r>
              <a:rPr lang="en-US" dirty="0" err="1"/>
              <a:t>nhóm</a:t>
            </a:r>
            <a:r>
              <a:rPr lang="en-US" dirty="0"/>
              <a:t> </a:t>
            </a:r>
            <a:r>
              <a:rPr lang="en-US" dirty="0" err="1"/>
              <a:t>sẽ</a:t>
            </a:r>
            <a:r>
              <a:rPr lang="en-US" dirty="0"/>
              <a:t> </a:t>
            </a:r>
            <a:r>
              <a:rPr lang="en-US" dirty="0" err="1"/>
              <a:t>có</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kĩ</a:t>
            </a:r>
            <a:r>
              <a:rPr lang="en-US" dirty="0"/>
              <a:t> </a:t>
            </a:r>
            <a:r>
              <a:rPr lang="en-US" dirty="0" err="1"/>
              <a:t>thuật</a:t>
            </a:r>
            <a:r>
              <a:rPr lang="en-US" dirty="0"/>
              <a:t> </a:t>
            </a:r>
            <a:r>
              <a:rPr lang="en-US" dirty="0" err="1"/>
              <a:t>để</a:t>
            </a:r>
            <a:r>
              <a:rPr lang="en-US" dirty="0"/>
              <a:t> </a:t>
            </a:r>
            <a:r>
              <a:rPr lang="en-US" dirty="0" err="1"/>
              <a:t>vận</a:t>
            </a:r>
            <a:r>
              <a:rPr lang="en-US" dirty="0"/>
              <a:t> </a:t>
            </a:r>
            <a:r>
              <a:rPr lang="en-US" dirty="0" err="1"/>
              <a:t>hành</a:t>
            </a:r>
            <a:r>
              <a:rPr lang="en-US" dirty="0"/>
              <a:t> </a:t>
            </a:r>
            <a:r>
              <a:rPr lang="en-US" dirty="0" err="1"/>
              <a:t>hệ</a:t>
            </a:r>
            <a:r>
              <a:rPr lang="en-US" dirty="0"/>
              <a:t> </a:t>
            </a:r>
            <a:r>
              <a:rPr lang="en-US" dirty="0" err="1"/>
              <a:t>thống</a:t>
            </a:r>
            <a:endParaRPr lang="en-US" dirty="0"/>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10</a:t>
            </a:fld>
            <a:endParaRPr lang="en-US"/>
          </a:p>
        </p:txBody>
      </p:sp>
    </p:spTree>
    <p:extLst>
      <p:ext uri="{BB962C8B-B14F-4D97-AF65-F5344CB8AC3E}">
        <p14:creationId xmlns:p14="http://schemas.microsoft.com/office/powerpoint/2010/main" val="212867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300" dirty="0" err="1">
                <a:latin typeface="Times New Roman" panose="02020603050405020304" pitchFamily="18" charset="0"/>
                <a:cs typeface="Times New Roman" panose="02020603050405020304" pitchFamily="18" charset="0"/>
              </a:rPr>
              <a:t>Đây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sơ</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đồ</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tổng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nhóm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em</a:t>
            </a:r>
            <a:r>
              <a:rPr lang="en-US" sz="1300" dirty="0">
                <a:latin typeface="Times New Roman" panose="02020603050405020304" pitchFamily="18" charset="0"/>
                <a:cs typeface="Times New Roman" panose="02020603050405020304" pitchFamily="18" charset="0"/>
              </a:rPr>
              <a:t>:</a:t>
            </a:r>
          </a:p>
          <a:p>
            <a:pPr marL="171450" indent="-171450">
              <a:buFontTx/>
              <a:buChar char="-"/>
            </a:pPr>
            <a:r>
              <a:rPr lang="en-US" sz="1300" dirty="0" err="1">
                <a:latin typeface="Times New Roman" panose="02020603050405020304" pitchFamily="18" charset="0"/>
                <a:cs typeface="Times New Roman" panose="02020603050405020304" pitchFamily="18" charset="0"/>
              </a:rPr>
              <a:t>Sơ</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đồ</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được</a:t>
            </a:r>
            <a:r>
              <a:rPr lang="en-US" sz="1300" dirty="0">
                <a:latin typeface="Times New Roman" panose="02020603050405020304" pitchFamily="18" charset="0"/>
                <a:cs typeface="Times New Roman" panose="02020603050405020304" pitchFamily="18" charset="0"/>
              </a:rPr>
              <a:t> chia </a:t>
            </a:r>
            <a:r>
              <a:rPr lang="en-US" sz="1300" dirty="0" err="1">
                <a:latin typeface="Times New Roman" panose="02020603050405020304" pitchFamily="18" charset="0"/>
                <a:cs typeface="Times New Roman" panose="02020603050405020304" pitchFamily="18" charset="0"/>
              </a:rPr>
              <a:t>làm</a:t>
            </a:r>
            <a:r>
              <a:rPr lang="en-US" sz="1300" dirty="0">
                <a:latin typeface="Times New Roman" panose="02020603050405020304" pitchFamily="18" charset="0"/>
                <a:cs typeface="Times New Roman" panose="02020603050405020304" pitchFamily="18" charset="0"/>
              </a:rPr>
              <a:t> 3 Zone </a:t>
            </a:r>
            <a:r>
              <a:rPr lang="en-US" sz="1300" dirty="0" err="1">
                <a:latin typeface="Times New Roman" panose="02020603050405020304" pitchFamily="18" charset="0"/>
                <a:cs typeface="Times New Roman" panose="02020603050405020304" pitchFamily="18" charset="0"/>
              </a:rPr>
              <a:t>chính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như</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em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nói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là</a:t>
            </a:r>
            <a:r>
              <a:rPr lang="en-US" sz="1300" dirty="0">
                <a:latin typeface="Times New Roman" panose="02020603050405020304" pitchFamily="18" charset="0"/>
                <a:cs typeface="Times New Roman" panose="02020603050405020304" pitchFamily="18" charset="0"/>
              </a:rPr>
              <a:t> SOC Zone, DC Zone,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Cloud Zone</a:t>
            </a:r>
          </a:p>
          <a:p>
            <a:pPr marL="742950" lvl="1" indent="-285750">
              <a:buFont typeface="Wingdings" panose="05000000000000000000" pitchFamily="2" charset="2"/>
              <a:buChar char="§"/>
            </a:pPr>
            <a:r>
              <a:rPr lang="en-US" sz="1300" b="0" kern="1200" dirty="0">
                <a:solidFill>
                  <a:schemeClr val="tx1"/>
                </a:solidFill>
                <a:effectLst/>
                <a:latin typeface="Times New Roman" panose="02020603050405020304" pitchFamily="18" charset="0"/>
                <a:ea typeface="+mn-ea"/>
                <a:cs typeface="Times New Roman" panose="02020603050405020304" pitchFamily="18" charset="0"/>
              </a:rPr>
              <a:t>SOC Zone: Security Operation Center,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là</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Zone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cho</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phòng</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bảo</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mật</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quản</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lý</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chịu</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trách</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nhiệm</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vận</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hành</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an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ninh</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cho</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hệ</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thống</a:t>
            </a:r>
            <a:endParaRPr lang="en-US" sz="1300" b="0" kern="1200" dirty="0">
              <a:solidFill>
                <a:schemeClr val="tx1"/>
              </a:solidFill>
              <a:effectLst/>
              <a:latin typeface="Times New Roman" panose="02020603050405020304" pitchFamily="18" charset="0"/>
              <a:ea typeface="+mn-ea"/>
              <a:cs typeface="Times New Roman" panose="02020603050405020304" pitchFamily="18" charset="0"/>
            </a:endParaRPr>
          </a:p>
          <a:p>
            <a:pPr marL="742950" lvl="1" indent="-285750">
              <a:buFont typeface="Wingdings" panose="05000000000000000000" pitchFamily="2" charset="2"/>
              <a:buChar char="§"/>
            </a:pPr>
            <a:r>
              <a:rPr lang="en-US" sz="1300" b="0" kern="1200" dirty="0">
                <a:solidFill>
                  <a:schemeClr val="tx1"/>
                </a:solidFill>
                <a:effectLst/>
                <a:latin typeface="Times New Roman" panose="02020603050405020304" pitchFamily="18" charset="0"/>
                <a:ea typeface="+mn-ea"/>
                <a:cs typeface="Times New Roman" panose="02020603050405020304" pitchFamily="18" charset="0"/>
              </a:rPr>
              <a:t>DC Zone: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Là</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Zone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giành</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riêng</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cho</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hệ</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thống</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trong</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DC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như</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File Server, Domain Controller…</a:t>
            </a:r>
          </a:p>
          <a:p>
            <a:pPr marL="742950" lvl="1" indent="-285750">
              <a:buFont typeface="Wingdings" panose="05000000000000000000" pitchFamily="2" charset="2"/>
              <a:buChar char="§"/>
            </a:pPr>
            <a:r>
              <a:rPr lang="en-US" sz="1300" b="0" kern="1200" dirty="0">
                <a:solidFill>
                  <a:schemeClr val="tx1"/>
                </a:solidFill>
                <a:effectLst/>
                <a:latin typeface="Times New Roman" panose="02020603050405020304" pitchFamily="18" charset="0"/>
                <a:ea typeface="+mn-ea"/>
                <a:cs typeface="Times New Roman" panose="02020603050405020304" pitchFamily="18" charset="0"/>
              </a:rPr>
              <a:t>Cloud Zone: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Là</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vùng</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Zone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giành</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riêng</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cho</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Web Serer.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Nhóm</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chọn</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giải</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pháp</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đặt</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máy</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chủ</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ứng</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dụng</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Web </a:t>
            </a:r>
            <a:r>
              <a:rPr lang="en-US" sz="1300" b="0" kern="1200" dirty="0" err="1">
                <a:solidFill>
                  <a:schemeClr val="tx1"/>
                </a:solidFill>
                <a:effectLst/>
                <a:latin typeface="Times New Roman" panose="02020603050405020304" pitchFamily="18" charset="0"/>
                <a:ea typeface="+mn-ea"/>
                <a:cs typeface="Times New Roman" panose="02020603050405020304" pitchFamily="18" charset="0"/>
              </a:rPr>
              <a:t>lên</a:t>
            </a:r>
            <a:r>
              <a:rPr lang="en-US" sz="1300" b="0" kern="1200" dirty="0">
                <a:solidFill>
                  <a:schemeClr val="tx1"/>
                </a:solidFill>
                <a:effectLst/>
                <a:latin typeface="Times New Roman" panose="02020603050405020304" pitchFamily="18" charset="0"/>
                <a:ea typeface="+mn-ea"/>
                <a:cs typeface="Times New Roman" panose="02020603050405020304" pitchFamily="18" charset="0"/>
              </a:rPr>
              <a:t> AWS Cloud </a:t>
            </a:r>
            <a:endParaRPr lang="en-US" sz="1300" dirty="0">
              <a:latin typeface="Times New Roman" panose="02020603050405020304" pitchFamily="18" charset="0"/>
              <a:cs typeface="Times New Roman" panose="02020603050405020304" pitchFamily="18" charset="0"/>
            </a:endParaRPr>
          </a:p>
          <a:p>
            <a:pPr marL="171450" indent="-171450">
              <a:buFontTx/>
              <a:buChar char="-"/>
            </a:pPr>
            <a:r>
              <a:rPr lang="en-US" sz="1300" dirty="0" err="1">
                <a:latin typeface="Times New Roman" panose="02020603050405020304" pitchFamily="18" charset="0"/>
                <a:cs typeface="Times New Roman" panose="02020603050405020304" pitchFamily="18" charset="0"/>
              </a:rPr>
              <a:t>Có</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một</a:t>
            </a:r>
            <a:r>
              <a:rPr lang="en-US" sz="1300" dirty="0">
                <a:latin typeface="Times New Roman" panose="02020603050405020304" pitchFamily="18" charset="0"/>
                <a:cs typeface="Times New Roman" panose="02020603050405020304" pitchFamily="18" charset="0"/>
              </a:rPr>
              <a:t> Zone </a:t>
            </a:r>
            <a:r>
              <a:rPr lang="en-US" sz="1300" dirty="0" err="1">
                <a:latin typeface="Times New Roman" panose="02020603050405020304" pitchFamily="18" charset="0"/>
                <a:cs typeface="Times New Roman" panose="02020603050405020304" pitchFamily="18" charset="0"/>
              </a:rPr>
              <a:t>phụ</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là</a:t>
            </a:r>
            <a:r>
              <a:rPr lang="en-US" sz="1300" dirty="0">
                <a:latin typeface="Times New Roman" panose="02020603050405020304" pitchFamily="18" charset="0"/>
                <a:cs typeface="Times New Roman" panose="02020603050405020304" pitchFamily="18" charset="0"/>
              </a:rPr>
              <a:t> Bastion Host Zone, </a:t>
            </a:r>
            <a:r>
              <a:rPr lang="en-US" sz="1300" dirty="0" err="1">
                <a:latin typeface="Times New Roman" panose="02020603050405020304" pitchFamily="18" charset="0"/>
                <a:cs typeface="Times New Roman" panose="02020603050405020304" pitchFamily="18" charset="0"/>
              </a:rPr>
              <a:t>là</a:t>
            </a:r>
            <a:r>
              <a:rPr lang="en-US" sz="1300" dirty="0">
                <a:latin typeface="Times New Roman" panose="02020603050405020304" pitchFamily="18" charset="0"/>
                <a:cs typeface="Times New Roman" panose="02020603050405020304" pitchFamily="18" charset="0"/>
              </a:rPr>
              <a:t> Zone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máy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đặc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biệt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máy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này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được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ngắt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kết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nối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hoàn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toàn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với</a:t>
            </a:r>
            <a:r>
              <a:rPr lang="en-US" sz="1300" dirty="0">
                <a:latin typeface="Times New Roman" panose="02020603050405020304" pitchFamily="18" charset="0"/>
                <a:cs typeface="Times New Roman" panose="02020603050405020304" pitchFamily="18" charset="0"/>
              </a:rPr>
              <a:t> Internet. </a:t>
            </a:r>
            <a:r>
              <a:rPr lang="en-US" sz="1300" dirty="0" err="1">
                <a:latin typeface="Times New Roman" panose="02020603050405020304" pitchFamily="18" charset="0"/>
                <a:cs typeface="Times New Roman" panose="02020603050405020304" pitchFamily="18" charset="0"/>
              </a:rPr>
              <a:t>Mục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đích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máy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này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để</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trị</a:t>
            </a:r>
            <a:r>
              <a:rPr lang="en-US" sz="1300" dirty="0">
                <a:latin typeface="Times New Roman" panose="02020603050405020304" pitchFamily="18" charset="0"/>
                <a:cs typeface="Times New Roman" panose="02020603050405020304" pitchFamily="18" charset="0"/>
              </a:rPr>
              <a:t> viên </a:t>
            </a:r>
            <a:r>
              <a:rPr lang="en-US" sz="1300" dirty="0" err="1">
                <a:latin typeface="Times New Roman" panose="02020603050405020304" pitchFamily="18" charset="0"/>
                <a:cs typeface="Times New Roman" panose="02020603050405020304" pitchFamily="18" charset="0"/>
              </a:rPr>
              <a:t>truy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cập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hệ</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quan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trọng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như</a:t>
            </a:r>
            <a:r>
              <a:rPr lang="en-US" sz="1300" dirty="0">
                <a:latin typeface="Times New Roman" panose="02020603050405020304" pitchFamily="18" charset="0"/>
                <a:cs typeface="Times New Roman" panose="02020603050405020304" pitchFamily="18" charset="0"/>
              </a:rPr>
              <a:t> DB, Server</a:t>
            </a:r>
          </a:p>
          <a:p>
            <a:pPr marL="171450" indent="-171450">
              <a:buFontTx/>
              <a:buChar char="-"/>
            </a:pPr>
            <a:r>
              <a:rPr lang="en-US" sz="1300" dirty="0" err="1">
                <a:latin typeface="Times New Roman" panose="02020603050405020304" pitchFamily="18" charset="0"/>
                <a:cs typeface="Times New Roman" panose="02020603050405020304" pitchFamily="18" charset="0"/>
              </a:rPr>
              <a:t>Còn</a:t>
            </a:r>
            <a:r>
              <a:rPr lang="en-US" sz="1300" dirty="0">
                <a:latin typeface="Times New Roman" panose="02020603050405020304" pitchFamily="18" charset="0"/>
                <a:cs typeface="Times New Roman" panose="02020603050405020304" pitchFamily="18" charset="0"/>
              </a:rPr>
              <a:t> 2 Zone </a:t>
            </a:r>
            <a:r>
              <a:rPr lang="en-US" sz="1300" dirty="0" err="1">
                <a:latin typeface="Times New Roman" panose="02020603050405020304" pitchFamily="18" charset="0"/>
                <a:cs typeface="Times New Roman" panose="02020603050405020304" pitchFamily="18" charset="0"/>
              </a:rPr>
              <a:t>phụ</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nữa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là</a:t>
            </a:r>
            <a:r>
              <a:rPr lang="en-US" sz="1300" dirty="0">
                <a:latin typeface="Times New Roman" panose="02020603050405020304" pitchFamily="18" charset="0"/>
                <a:cs typeface="Times New Roman" panose="02020603050405020304" pitchFamily="18" charset="0"/>
              </a:rPr>
              <a:t> HO Zone (Head Office)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Branch Zone (Chi </a:t>
            </a:r>
            <a:r>
              <a:rPr lang="en-US" sz="1300" dirty="0" err="1">
                <a:latin typeface="Times New Roman" panose="02020603050405020304" pitchFamily="18" charset="0"/>
                <a:cs typeface="Times New Roman" panose="02020603050405020304" pitchFamily="18" charset="0"/>
              </a:rPr>
              <a:t>nhánh</a:t>
            </a:r>
            <a:r>
              <a:rPr lang="en-US" sz="1300" dirty="0">
                <a:latin typeface="Times New Roman" panose="02020603050405020304" pitchFamily="18" charset="0"/>
                <a:cs typeface="Times New Roman" panose="02020603050405020304" pitchFamily="18" charset="0"/>
              </a:rPr>
              <a:t>). HO Zone </a:t>
            </a:r>
            <a:r>
              <a:rPr lang="en-US" sz="1300" dirty="0" err="1">
                <a:latin typeface="Times New Roman" panose="02020603050405020304" pitchFamily="18" charset="0"/>
                <a:cs typeface="Times New Roman" panose="02020603050405020304" pitchFamily="18" charset="0"/>
              </a:rPr>
              <a:t>được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đặt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tại</a:t>
            </a:r>
            <a:r>
              <a:rPr lang="en-US" sz="1300" dirty="0">
                <a:latin typeface="Times New Roman" panose="02020603050405020304" pitchFamily="18" charset="0"/>
                <a:cs typeface="Times New Roman" panose="02020603050405020304" pitchFamily="18" charset="0"/>
              </a:rPr>
              <a:t> DC </a:t>
            </a:r>
            <a:r>
              <a:rPr lang="en-US" sz="1300" dirty="0" err="1">
                <a:latin typeface="Times New Roman" panose="02020603050405020304" pitchFamily="18" charset="0"/>
                <a:cs typeface="Times New Roman" panose="02020603050405020304" pitchFamily="18" charset="0"/>
              </a:rPr>
              <a:t>nên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không</a:t>
            </a:r>
            <a:r>
              <a:rPr lang="en-US" sz="1300" dirty="0">
                <a:latin typeface="Times New Roman" panose="02020603050405020304" pitchFamily="18" charset="0"/>
                <a:cs typeface="Times New Roman" panose="02020603050405020304" pitchFamily="18" charset="0"/>
              </a:rPr>
              <a:t> lo </a:t>
            </a:r>
            <a:r>
              <a:rPr lang="en-US" sz="1300" dirty="0" err="1">
                <a:latin typeface="Times New Roman" panose="02020603050405020304" pitchFamily="18" charset="0"/>
                <a:cs typeface="Times New Roman" panose="02020603050405020304" pitchFamily="18" charset="0"/>
              </a:rPr>
              <a:t>về</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kết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nối</a:t>
            </a:r>
            <a:r>
              <a:rPr lang="en-US" sz="1300" dirty="0">
                <a:latin typeface="Times New Roman" panose="02020603050405020304" pitchFamily="18" charset="0"/>
                <a:cs typeface="Times New Roman" panose="02020603050405020304" pitchFamily="18" charset="0"/>
              </a:rPr>
              <a:t>. Branch Zone </a:t>
            </a:r>
            <a:r>
              <a:rPr lang="en-US" sz="1300" dirty="0" err="1">
                <a:latin typeface="Times New Roman" panose="02020603050405020304" pitchFamily="18" charset="0"/>
                <a:cs typeface="Times New Roman" panose="02020603050405020304" pitchFamily="18" charset="0"/>
              </a:rPr>
              <a:t>là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chi </a:t>
            </a:r>
            <a:r>
              <a:rPr lang="en-US" sz="1300" dirty="0" err="1">
                <a:latin typeface="Times New Roman" panose="02020603050405020304" pitchFamily="18" charset="0"/>
                <a:cs typeface="Times New Roman" panose="02020603050405020304" pitchFamily="18" charset="0"/>
              </a:rPr>
              <a:t>nhánh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a:t>
            </a:r>
            <a:r>
              <a:rPr lang="en-US" sz="1300" dirty="0">
                <a:latin typeface="Times New Roman" panose="02020603050405020304" pitchFamily="18" charset="0"/>
                <a:cs typeface="Times New Roman" panose="02020603050405020304" pitchFamily="18" charset="0"/>
              </a:rPr>
              <a:t> Internet </a:t>
            </a:r>
            <a:r>
              <a:rPr lang="en-US" sz="1300" dirty="0" err="1">
                <a:latin typeface="Times New Roman" panose="02020603050405020304" pitchFamily="18" charset="0"/>
                <a:cs typeface="Times New Roman" panose="02020603050405020304" pitchFamily="18" charset="0"/>
              </a:rPr>
              <a:t>bình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thường</a:t>
            </a:r>
            <a:r>
              <a:rPr lang="en-US" sz="1300" dirty="0">
                <a:latin typeface="Times New Roman" panose="02020603050405020304" pitchFamily="18" charset="0"/>
                <a:cs typeface="Times New Roman" panose="02020603050405020304" pitchFamily="18" charset="0"/>
              </a:rPr>
              <a:t>. Khi </a:t>
            </a:r>
            <a:r>
              <a:rPr lang="en-US" sz="1300" dirty="0" err="1">
                <a:latin typeface="Times New Roman" panose="02020603050405020304" pitchFamily="18" charset="0"/>
                <a:cs typeface="Times New Roman" panose="02020603050405020304" pitchFamily="18" charset="0"/>
              </a:rPr>
              <a:t>có</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cầu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truy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cập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về</a:t>
            </a:r>
            <a:r>
              <a:rPr lang="en-US" sz="1300" dirty="0">
                <a:latin typeface="Times New Roman" panose="02020603050405020304" pitchFamily="18" charset="0"/>
                <a:cs typeface="Times New Roman" panose="02020603050405020304" pitchFamily="18" charset="0"/>
              </a:rPr>
              <a:t> File Server </a:t>
            </a:r>
            <a:r>
              <a:rPr lang="en-US" sz="1300" dirty="0" err="1">
                <a:latin typeface="Times New Roman" panose="02020603050405020304" pitchFamily="18" charset="0"/>
                <a:cs typeface="Times New Roman" panose="02020603050405020304" pitchFamily="18" charset="0"/>
              </a:rPr>
              <a:t>thì</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thông</a:t>
            </a:r>
            <a:r>
              <a:rPr lang="en-US" sz="1300" dirty="0">
                <a:latin typeface="Times New Roman" panose="02020603050405020304" pitchFamily="18" charset="0"/>
                <a:cs typeface="Times New Roman" panose="02020603050405020304" pitchFamily="18" charset="0"/>
              </a:rPr>
              <a:t> qua MPLS </a:t>
            </a:r>
            <a:r>
              <a:rPr lang="en-US" sz="1300" dirty="0" err="1">
                <a:latin typeface="Times New Roman" panose="02020603050405020304" pitchFamily="18" charset="0"/>
                <a:cs typeface="Times New Roman" panose="02020603050405020304" pitchFamily="18" charset="0"/>
              </a:rPr>
              <a:t>về</a:t>
            </a:r>
            <a:r>
              <a:rPr lang="en-US" sz="1300" dirty="0">
                <a:latin typeface="Times New Roman" panose="02020603050405020304" pitchFamily="18" charset="0"/>
                <a:cs typeface="Times New Roman" panose="02020603050405020304" pitchFamily="18" charset="0"/>
              </a:rPr>
              <a:t> Data Center.</a:t>
            </a:r>
          </a:p>
          <a:p>
            <a:pPr marL="171450" indent="-171450">
              <a:buFontTx/>
              <a:buChar char="-"/>
            </a:pPr>
            <a:r>
              <a:rPr lang="en-US" sz="1300" dirty="0">
                <a:latin typeface="Times New Roman" panose="02020603050405020304" pitchFamily="18" charset="0"/>
                <a:cs typeface="Times New Roman" panose="02020603050405020304" pitchFamily="18" charset="0"/>
              </a:rPr>
              <a:t>Ở </a:t>
            </a:r>
            <a:r>
              <a:rPr lang="en-US" sz="1300" dirty="0" err="1">
                <a:latin typeface="Times New Roman" panose="02020603050405020304" pitchFamily="18" charset="0"/>
                <a:cs typeface="Times New Roman" panose="02020603050405020304" pitchFamily="18" charset="0"/>
              </a:rPr>
              <a:t>đây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nhóm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sử</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Office 365 </a:t>
            </a:r>
            <a:r>
              <a:rPr lang="en-US" sz="1300" dirty="0" err="1">
                <a:latin typeface="Times New Roman" panose="02020603050405020304" pitchFamily="18" charset="0"/>
                <a:cs typeface="Times New Roman" panose="02020603050405020304" pitchFamily="18" charset="0"/>
              </a:rPr>
              <a:t>để</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làm</a:t>
            </a:r>
            <a:r>
              <a:rPr lang="en-US" sz="1300" dirty="0">
                <a:latin typeface="Times New Roman" panose="02020603050405020304" pitchFamily="18" charset="0"/>
                <a:cs typeface="Times New Roman" panose="02020603050405020304" pitchFamily="18" charset="0"/>
              </a:rPr>
              <a:t> Mail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nhân</a:t>
            </a:r>
            <a:r>
              <a:rPr lang="en-US" sz="1300" dirty="0">
                <a:latin typeface="Times New Roman" panose="02020603050405020304" pitchFamily="18" charset="0"/>
                <a:cs typeface="Times New Roman" panose="02020603050405020304" pitchFamily="18" charset="0"/>
              </a:rPr>
              <a:t> viên, </a:t>
            </a:r>
            <a:r>
              <a:rPr lang="en-US" sz="1300" dirty="0" err="1">
                <a:latin typeface="Times New Roman" panose="02020603050405020304" pitchFamily="18" charset="0"/>
                <a:cs typeface="Times New Roman" panose="02020603050405020304" pitchFamily="18" charset="0"/>
              </a:rPr>
              <a:t>sử</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hệ</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ngăn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chặn</a:t>
            </a:r>
            <a:r>
              <a:rPr lang="en-US" sz="1300" dirty="0">
                <a:latin typeface="Times New Roman" panose="02020603050405020304" pitchFamily="18" charset="0"/>
                <a:cs typeface="Times New Roman" panose="02020603050405020304" pitchFamily="18" charset="0"/>
              </a:rPr>
              <a:t> Mail Spam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O365 </a:t>
            </a:r>
            <a:r>
              <a:rPr lang="en-US" sz="1300" dirty="0" err="1">
                <a:latin typeface="Times New Roman" panose="02020603050405020304" pitchFamily="18" charset="0"/>
                <a:cs typeface="Times New Roman" panose="02020603050405020304" pitchFamily="18" charset="0"/>
              </a:rPr>
              <a:t>luônD</a:t>
            </a:r>
            <a:endParaRPr lang="en-US" sz="1300" dirty="0">
              <a:latin typeface="Times New Roman" panose="02020603050405020304" pitchFamily="18"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11</a:t>
            </a:fld>
            <a:endParaRPr lang="en-US"/>
          </a:p>
        </p:txBody>
      </p:sp>
    </p:spTree>
    <p:extLst>
      <p:ext uri="{BB962C8B-B14F-4D97-AF65-F5344CB8AC3E}">
        <p14:creationId xmlns:p14="http://schemas.microsoft.com/office/powerpoint/2010/main" val="1708711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SOC Zone, </a:t>
            </a:r>
            <a:r>
              <a:rPr lang="en-US" dirty="0" err="1"/>
              <a:t>là</a:t>
            </a:r>
            <a:r>
              <a:rPr lang="en-US" dirty="0"/>
              <a:t> </a:t>
            </a:r>
            <a:r>
              <a:rPr lang="en-US" dirty="0" err="1"/>
              <a:t>bộ</a:t>
            </a:r>
            <a:r>
              <a:rPr lang="en-US" dirty="0"/>
              <a:t> </a:t>
            </a:r>
            <a:r>
              <a:rPr lang="en-US" dirty="0" err="1"/>
              <a:t>não</a:t>
            </a:r>
            <a:r>
              <a:rPr lang="en-US" dirty="0"/>
              <a:t> </a:t>
            </a:r>
            <a:r>
              <a:rPr lang="en-US" dirty="0" err="1"/>
              <a:t>vận</a:t>
            </a:r>
            <a:r>
              <a:rPr lang="en-US" dirty="0"/>
              <a:t> </a:t>
            </a:r>
            <a:r>
              <a:rPr lang="en-US" dirty="0" err="1"/>
              <a:t>hành</a:t>
            </a:r>
            <a:r>
              <a:rPr lang="en-US" dirty="0"/>
              <a:t> </a:t>
            </a:r>
            <a:r>
              <a:rPr lang="en-US" dirty="0" err="1"/>
              <a:t>bảo</a:t>
            </a:r>
            <a:r>
              <a:rPr lang="en-US" dirty="0"/>
              <a:t> </a:t>
            </a:r>
            <a:r>
              <a:rPr lang="en-US" dirty="0" err="1"/>
              <a:t>mật</a:t>
            </a:r>
            <a:r>
              <a:rPr lang="en-US" dirty="0"/>
              <a:t> </a:t>
            </a:r>
            <a:r>
              <a:rPr lang="en-US" dirty="0" err="1"/>
              <a:t>cho</a:t>
            </a:r>
            <a:r>
              <a:rPr lang="en-US" dirty="0"/>
              <a:t> </a:t>
            </a:r>
            <a:r>
              <a:rPr lang="en-US" dirty="0" err="1"/>
              <a:t>hệ</a:t>
            </a:r>
            <a:r>
              <a:rPr lang="en-US" dirty="0"/>
              <a:t> </a:t>
            </a:r>
            <a:r>
              <a:rPr lang="en-US" dirty="0" err="1"/>
              <a:t>thống</a:t>
            </a:r>
            <a:r>
              <a:rPr lang="en-US" dirty="0"/>
              <a:t>. </a:t>
            </a:r>
            <a:r>
              <a:rPr lang="en-US" dirty="0" err="1"/>
              <a:t>Nhóm</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sau</a:t>
            </a:r>
            <a:r>
              <a:rPr lang="en-US" dirty="0"/>
              <a:t>:</a:t>
            </a:r>
          </a:p>
          <a:p>
            <a:pPr marL="171450" indent="-171450">
              <a:buFontTx/>
              <a:buChar char="-"/>
            </a:pPr>
            <a:r>
              <a:rPr lang="en-US" dirty="0"/>
              <a:t>Palo Alto Firewall: </a:t>
            </a:r>
            <a:r>
              <a:rPr lang="en-US" dirty="0" err="1"/>
              <a:t>Tường</a:t>
            </a:r>
            <a:r>
              <a:rPr lang="en-US" dirty="0"/>
              <a:t> </a:t>
            </a:r>
            <a:r>
              <a:rPr lang="en-US" dirty="0" err="1"/>
              <a:t>lửa</a:t>
            </a:r>
            <a:r>
              <a:rPr lang="en-US" dirty="0"/>
              <a:t> </a:t>
            </a:r>
            <a:r>
              <a:rPr lang="en-US" dirty="0" err="1"/>
              <a:t>thế</a:t>
            </a:r>
            <a:r>
              <a:rPr lang="en-US" dirty="0"/>
              <a:t> </a:t>
            </a:r>
            <a:r>
              <a:rPr lang="en-US" dirty="0" err="1"/>
              <a:t>hệ</a:t>
            </a:r>
            <a:r>
              <a:rPr lang="en-US" dirty="0"/>
              <a:t> </a:t>
            </a:r>
            <a:r>
              <a:rPr lang="en-US" dirty="0" err="1"/>
              <a:t>mới</a:t>
            </a:r>
            <a:endParaRPr lang="en-US" dirty="0"/>
          </a:p>
          <a:p>
            <a:pPr marL="171450" indent="-171450">
              <a:buFontTx/>
              <a:buChar char="-"/>
            </a:pPr>
            <a:r>
              <a:rPr lang="en-US" dirty="0"/>
              <a:t>Tenable: </a:t>
            </a:r>
            <a:r>
              <a:rPr lang="en-US" dirty="0" err="1"/>
              <a:t>giải</a:t>
            </a:r>
            <a:r>
              <a:rPr lang="en-US" dirty="0"/>
              <a:t> </a:t>
            </a:r>
            <a:r>
              <a:rPr lang="en-US" dirty="0" err="1"/>
              <a:t>pháp</a:t>
            </a:r>
            <a:r>
              <a:rPr lang="en-US" dirty="0"/>
              <a:t> Vulnerability Management </a:t>
            </a:r>
            <a:r>
              <a:rPr lang="en-US" dirty="0" err="1"/>
              <a:t>để</a:t>
            </a:r>
            <a:r>
              <a:rPr lang="en-US" dirty="0"/>
              <a:t> </a:t>
            </a:r>
            <a:r>
              <a:rPr lang="en-US" dirty="0" err="1"/>
              <a:t>kiểm</a:t>
            </a:r>
            <a:r>
              <a:rPr lang="en-US" dirty="0"/>
              <a:t> </a:t>
            </a:r>
            <a:r>
              <a:rPr lang="en-US" dirty="0" err="1"/>
              <a:t>soát</a:t>
            </a:r>
            <a:r>
              <a:rPr lang="en-US" dirty="0"/>
              <a:t> </a:t>
            </a:r>
            <a:r>
              <a:rPr lang="en-US" dirty="0" err="1"/>
              <a:t>lỗ</a:t>
            </a:r>
            <a:r>
              <a:rPr lang="en-US" dirty="0"/>
              <a:t> </a:t>
            </a:r>
            <a:r>
              <a:rPr lang="en-US" dirty="0" err="1"/>
              <a:t>hổng</a:t>
            </a:r>
            <a:r>
              <a:rPr lang="en-US" dirty="0"/>
              <a:t> </a:t>
            </a:r>
            <a:r>
              <a:rPr lang="en-US" dirty="0" err="1"/>
              <a:t>của</a:t>
            </a:r>
            <a:r>
              <a:rPr lang="en-US" dirty="0"/>
              <a:t> </a:t>
            </a:r>
            <a:r>
              <a:rPr lang="en-US" dirty="0" err="1"/>
              <a:t>hệ</a:t>
            </a:r>
            <a:r>
              <a:rPr lang="en-US" dirty="0"/>
              <a:t> </a:t>
            </a:r>
            <a:r>
              <a:rPr lang="en-US" dirty="0" err="1"/>
              <a:t>thống</a:t>
            </a:r>
            <a:endParaRPr lang="en-US" dirty="0"/>
          </a:p>
          <a:p>
            <a:pPr marL="171450" indent="-171450">
              <a:buFontTx/>
              <a:buChar char="-"/>
            </a:pPr>
            <a:r>
              <a:rPr lang="en-US" dirty="0"/>
              <a:t>McAfee IPS: </a:t>
            </a:r>
            <a:r>
              <a:rPr lang="en-US" dirty="0" err="1"/>
              <a:t>Giải</a:t>
            </a:r>
            <a:r>
              <a:rPr lang="en-US" dirty="0"/>
              <a:t> </a:t>
            </a:r>
            <a:r>
              <a:rPr lang="en-US" dirty="0" err="1"/>
              <a:t>pháp</a:t>
            </a:r>
            <a:r>
              <a:rPr lang="en-US" dirty="0"/>
              <a:t> </a:t>
            </a:r>
            <a:r>
              <a:rPr lang="en-US" dirty="0" err="1"/>
              <a:t>ngăn</a:t>
            </a:r>
            <a:r>
              <a:rPr lang="en-US" dirty="0"/>
              <a:t> </a:t>
            </a:r>
            <a:r>
              <a:rPr lang="en-US" dirty="0" err="1"/>
              <a:t>ngừa</a:t>
            </a:r>
            <a:r>
              <a:rPr lang="en-US" dirty="0"/>
              <a:t> </a:t>
            </a:r>
            <a:r>
              <a:rPr lang="en-US" dirty="0" err="1"/>
              <a:t>xâm</a:t>
            </a:r>
            <a:r>
              <a:rPr lang="en-US" dirty="0"/>
              <a:t> </a:t>
            </a:r>
            <a:r>
              <a:rPr lang="en-US" dirty="0" err="1"/>
              <a:t>nhập</a:t>
            </a:r>
            <a:r>
              <a:rPr lang="en-US" dirty="0"/>
              <a:t> </a:t>
            </a:r>
            <a:r>
              <a:rPr lang="en-US" dirty="0" err="1"/>
              <a:t>của</a:t>
            </a:r>
            <a:r>
              <a:rPr lang="en-US" dirty="0"/>
              <a:t> McAfee</a:t>
            </a:r>
          </a:p>
          <a:p>
            <a:pPr marL="171450" indent="-171450">
              <a:buFontTx/>
              <a:buChar char="-"/>
            </a:pPr>
            <a:r>
              <a:rPr lang="en-US" dirty="0" err="1"/>
              <a:t>Crowdstrike</a:t>
            </a:r>
            <a:r>
              <a:rPr lang="en-US" dirty="0"/>
              <a:t>: </a:t>
            </a:r>
            <a:r>
              <a:rPr lang="en-US" dirty="0" err="1"/>
              <a:t>Hệ</a:t>
            </a:r>
            <a:r>
              <a:rPr lang="en-US" dirty="0"/>
              <a:t> </a:t>
            </a:r>
            <a:r>
              <a:rPr lang="en-US" dirty="0" err="1"/>
              <a:t>thống</a:t>
            </a:r>
            <a:r>
              <a:rPr lang="en-US" dirty="0"/>
              <a:t> Endpoint, Sandbox </a:t>
            </a:r>
            <a:r>
              <a:rPr lang="en-US" dirty="0" err="1"/>
              <a:t>và</a:t>
            </a:r>
            <a:r>
              <a:rPr lang="en-US" dirty="0"/>
              <a:t> DLP </a:t>
            </a:r>
            <a:r>
              <a:rPr lang="en-US" dirty="0" err="1"/>
              <a:t>của</a:t>
            </a:r>
            <a:r>
              <a:rPr lang="en-US" dirty="0"/>
              <a:t> </a:t>
            </a:r>
            <a:r>
              <a:rPr lang="en-US" dirty="0" err="1"/>
              <a:t>Crowdstrike</a:t>
            </a:r>
            <a:endParaRPr lang="en-US" dirty="0"/>
          </a:p>
          <a:p>
            <a:pPr marL="171450" indent="-171450">
              <a:buFontTx/>
              <a:buChar char="-"/>
            </a:pPr>
            <a:r>
              <a:rPr lang="en-US" dirty="0"/>
              <a:t>IBM: </a:t>
            </a:r>
            <a:r>
              <a:rPr lang="en-US" dirty="0" err="1"/>
              <a:t>Sử</a:t>
            </a:r>
            <a:r>
              <a:rPr lang="en-US" dirty="0"/>
              <a:t> </a:t>
            </a:r>
            <a:r>
              <a:rPr lang="en-US" dirty="0" err="1"/>
              <a:t>dụng</a:t>
            </a:r>
            <a:r>
              <a:rPr lang="en-US" dirty="0"/>
              <a:t> SIEM </a:t>
            </a:r>
            <a:r>
              <a:rPr lang="en-US" dirty="0" err="1"/>
              <a:t>và</a:t>
            </a:r>
            <a:r>
              <a:rPr lang="en-US" dirty="0"/>
              <a:t> SOAR </a:t>
            </a:r>
            <a:r>
              <a:rPr lang="en-US" dirty="0" err="1"/>
              <a:t>của</a:t>
            </a:r>
            <a:r>
              <a:rPr lang="en-US" dirty="0"/>
              <a:t> IBM. </a:t>
            </a:r>
          </a:p>
          <a:p>
            <a:pPr marL="171450" indent="-171450">
              <a:buFontTx/>
              <a:buChar char="-"/>
            </a:pPr>
            <a:r>
              <a:rPr lang="en-US" dirty="0" err="1"/>
              <a:t>CyberArk</a:t>
            </a:r>
            <a:r>
              <a:rPr lang="en-US" dirty="0"/>
              <a:t>: Privilege Access Management, </a:t>
            </a:r>
            <a:r>
              <a:rPr lang="en-US" dirty="0" err="1"/>
              <a:t>dùng</a:t>
            </a:r>
            <a:r>
              <a:rPr lang="en-US" dirty="0"/>
              <a:t> </a:t>
            </a:r>
            <a:r>
              <a:rPr lang="en-US" dirty="0" err="1"/>
              <a:t>để</a:t>
            </a:r>
            <a:r>
              <a:rPr lang="en-US" dirty="0"/>
              <a:t> </a:t>
            </a:r>
            <a:r>
              <a:rPr lang="en-US" dirty="0" err="1"/>
              <a:t>quản</a:t>
            </a:r>
            <a:r>
              <a:rPr lang="en-US" dirty="0"/>
              <a:t> </a:t>
            </a:r>
            <a:r>
              <a:rPr lang="en-US" dirty="0" err="1"/>
              <a:t>lý</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của</a:t>
            </a:r>
            <a:r>
              <a:rPr lang="en-US" dirty="0"/>
              <a:t> </a:t>
            </a:r>
            <a:r>
              <a:rPr lang="en-US" dirty="0" err="1"/>
              <a:t>các</a:t>
            </a:r>
            <a:r>
              <a:rPr lang="en-US" dirty="0"/>
              <a:t> </a:t>
            </a:r>
            <a:r>
              <a:rPr lang="en-US" dirty="0" err="1"/>
              <a:t>tài</a:t>
            </a:r>
            <a:r>
              <a:rPr lang="en-US" dirty="0"/>
              <a:t> </a:t>
            </a:r>
            <a:r>
              <a:rPr lang="en-US" dirty="0" err="1"/>
              <a:t>khoản</a:t>
            </a:r>
            <a:r>
              <a:rPr lang="en-US" dirty="0"/>
              <a:t> </a:t>
            </a:r>
            <a:r>
              <a:rPr lang="en-US" dirty="0" err="1"/>
              <a:t>đặc</a:t>
            </a:r>
            <a:r>
              <a:rPr lang="en-US" dirty="0"/>
              <a:t> </a:t>
            </a:r>
            <a:r>
              <a:rPr lang="en-US" dirty="0" err="1"/>
              <a:t>quyền</a:t>
            </a:r>
            <a:r>
              <a:rPr lang="en-US" dirty="0"/>
              <a:t>.</a:t>
            </a:r>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12</a:t>
            </a:fld>
            <a:endParaRPr lang="en-US"/>
          </a:p>
        </p:txBody>
      </p:sp>
    </p:spTree>
    <p:extLst>
      <p:ext uri="{BB962C8B-B14F-4D97-AF65-F5344CB8AC3E}">
        <p14:creationId xmlns:p14="http://schemas.microsoft.com/office/powerpoint/2010/main" val="61391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DC Zone </a:t>
            </a:r>
            <a:r>
              <a:rPr lang="en-US" dirty="0" err="1"/>
              <a:t>nhóm</a:t>
            </a:r>
            <a:r>
              <a:rPr lang="en-US" dirty="0"/>
              <a:t> </a:t>
            </a:r>
            <a:r>
              <a:rPr lang="en-US" dirty="0" err="1"/>
              <a:t>sử</a:t>
            </a:r>
            <a:r>
              <a:rPr lang="en-US" dirty="0"/>
              <a:t> </a:t>
            </a:r>
            <a:r>
              <a:rPr lang="en-US" dirty="0" err="1"/>
              <a:t>dụng</a:t>
            </a:r>
            <a:r>
              <a:rPr lang="en-US" dirty="0"/>
              <a:t> </a:t>
            </a:r>
            <a:r>
              <a:rPr lang="en-US" dirty="0" err="1"/>
              <a:t>Vmware</a:t>
            </a:r>
            <a:r>
              <a:rPr lang="en-US" dirty="0"/>
              <a:t> vSphere </a:t>
            </a:r>
            <a:r>
              <a:rPr lang="en-US" dirty="0" err="1"/>
              <a:t>như</a:t>
            </a:r>
            <a:r>
              <a:rPr lang="en-US" dirty="0"/>
              <a:t> </a:t>
            </a:r>
            <a:r>
              <a:rPr lang="en-US" dirty="0" err="1"/>
              <a:t>hình</a:t>
            </a:r>
            <a:endParaRPr lang="en-US" dirty="0"/>
          </a:p>
          <a:p>
            <a:pPr marL="171450" indent="-171450">
              <a:buFontTx/>
              <a:buChar char="-"/>
            </a:pPr>
            <a:r>
              <a:rPr lang="en-US" dirty="0" err="1"/>
              <a:t>Các</a:t>
            </a:r>
            <a:r>
              <a:rPr lang="en-US" dirty="0"/>
              <a:t> </a:t>
            </a:r>
            <a:r>
              <a:rPr lang="en-US" dirty="0" err="1"/>
              <a:t>máy</a:t>
            </a:r>
            <a:r>
              <a:rPr lang="en-US" dirty="0"/>
              <a:t> </a:t>
            </a:r>
            <a:r>
              <a:rPr lang="en-US" dirty="0" err="1"/>
              <a:t>chủ</a:t>
            </a:r>
            <a:r>
              <a:rPr lang="en-US" dirty="0"/>
              <a:t> </a:t>
            </a:r>
            <a:r>
              <a:rPr lang="en-US" dirty="0" err="1"/>
              <a:t>được</a:t>
            </a:r>
            <a:r>
              <a:rPr lang="en-US" dirty="0"/>
              <a:t> </a:t>
            </a:r>
            <a:r>
              <a:rPr lang="en-US" dirty="0" err="1"/>
              <a:t>cài</a:t>
            </a:r>
            <a:r>
              <a:rPr lang="en-US" dirty="0"/>
              <a:t> </a:t>
            </a:r>
            <a:r>
              <a:rPr lang="en-US" dirty="0" err="1"/>
              <a:t>đặt</a:t>
            </a:r>
            <a:r>
              <a:rPr lang="en-US" dirty="0"/>
              <a:t> </a:t>
            </a:r>
            <a:r>
              <a:rPr lang="en-US" dirty="0" err="1"/>
              <a:t>Vmware</a:t>
            </a:r>
            <a:r>
              <a:rPr lang="en-US" dirty="0"/>
              <a:t> OS</a:t>
            </a:r>
          </a:p>
          <a:p>
            <a:pPr marL="171450" indent="-171450">
              <a:buFontTx/>
              <a:buChar char="-"/>
            </a:pPr>
            <a:r>
              <a:rPr lang="en-US" dirty="0" err="1"/>
              <a:t>Sử</a:t>
            </a:r>
            <a:r>
              <a:rPr lang="en-US" dirty="0"/>
              <a:t> </a:t>
            </a:r>
            <a:r>
              <a:rPr lang="en-US" dirty="0" err="1"/>
              <a:t>dụng</a:t>
            </a:r>
            <a:r>
              <a:rPr lang="en-US" dirty="0"/>
              <a:t> </a:t>
            </a:r>
            <a:r>
              <a:rPr lang="en-US" dirty="0" err="1"/>
              <a:t>giải</a:t>
            </a:r>
            <a:r>
              <a:rPr lang="en-US" dirty="0"/>
              <a:t> </a:t>
            </a:r>
            <a:r>
              <a:rPr lang="en-US" dirty="0" err="1"/>
              <a:t>pháp</a:t>
            </a:r>
            <a:r>
              <a:rPr lang="en-US" dirty="0"/>
              <a:t> Backup </a:t>
            </a:r>
            <a:r>
              <a:rPr lang="en-US" dirty="0" err="1"/>
              <a:t>vSAN</a:t>
            </a:r>
            <a:endParaRPr lang="en-US" dirty="0"/>
          </a:p>
          <a:p>
            <a:pPr marL="171450" indent="-171450">
              <a:buFontTx/>
              <a:buChar char="-"/>
            </a:pPr>
            <a:r>
              <a:rPr lang="en-US" dirty="0" err="1"/>
              <a:t>Sử</a:t>
            </a:r>
            <a:r>
              <a:rPr lang="en-US" baseline="0" dirty="0"/>
              <a:t> </a:t>
            </a:r>
            <a:r>
              <a:rPr lang="en-US" baseline="0" dirty="0" err="1"/>
              <a:t>dụng</a:t>
            </a:r>
            <a:r>
              <a:rPr lang="en-US" baseline="0" dirty="0"/>
              <a:t> DB Firewall </a:t>
            </a:r>
            <a:r>
              <a:rPr lang="en-US" baseline="0" dirty="0" err="1"/>
              <a:t>của</a:t>
            </a:r>
            <a:r>
              <a:rPr lang="en-US" baseline="0" dirty="0"/>
              <a:t> Oracle</a:t>
            </a:r>
            <a:endParaRPr lang="en-US" dirty="0"/>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13</a:t>
            </a:fld>
            <a:endParaRPr lang="en-US"/>
          </a:p>
        </p:txBody>
      </p:sp>
    </p:spTree>
    <p:extLst>
      <p:ext uri="{BB962C8B-B14F-4D97-AF65-F5344CB8AC3E}">
        <p14:creationId xmlns:p14="http://schemas.microsoft.com/office/powerpoint/2010/main" val="1924542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Cloud Zone </a:t>
            </a:r>
            <a:r>
              <a:rPr lang="en-US" dirty="0" err="1"/>
              <a:t>được</a:t>
            </a:r>
            <a:r>
              <a:rPr lang="en-US" dirty="0"/>
              <a:t> </a:t>
            </a:r>
            <a:r>
              <a:rPr lang="en-US" dirty="0" err="1"/>
              <a:t>kết</a:t>
            </a:r>
            <a:r>
              <a:rPr lang="en-US" dirty="0"/>
              <a:t> </a:t>
            </a:r>
            <a:r>
              <a:rPr lang="en-US" dirty="0" err="1"/>
              <a:t>nối</a:t>
            </a:r>
            <a:r>
              <a:rPr lang="en-US" dirty="0"/>
              <a:t> </a:t>
            </a:r>
            <a:r>
              <a:rPr lang="en-US" dirty="0" err="1"/>
              <a:t>về</a:t>
            </a:r>
            <a:r>
              <a:rPr lang="en-US" dirty="0"/>
              <a:t> Data Center (On Prem) </a:t>
            </a:r>
            <a:r>
              <a:rPr lang="en-US" dirty="0" err="1"/>
              <a:t>thông</a:t>
            </a:r>
            <a:r>
              <a:rPr lang="en-US" dirty="0"/>
              <a:t> qua AWS Direct Connect</a:t>
            </a:r>
          </a:p>
          <a:p>
            <a:pPr marL="171450" indent="-171450">
              <a:buFontTx/>
              <a:buChar char="-"/>
            </a:pPr>
            <a:r>
              <a:rPr lang="en-US" dirty="0"/>
              <a:t>Trong Cloud Zone </a:t>
            </a:r>
            <a:r>
              <a:rPr lang="en-US" dirty="0" err="1"/>
              <a:t>chủ</a:t>
            </a:r>
            <a:r>
              <a:rPr lang="en-US" dirty="0"/>
              <a:t> </a:t>
            </a:r>
            <a:r>
              <a:rPr lang="en-US" dirty="0" err="1"/>
              <a:t>yếu</a:t>
            </a:r>
            <a:r>
              <a:rPr lang="en-US" dirty="0"/>
              <a:t> </a:t>
            </a:r>
            <a:r>
              <a:rPr lang="en-US" dirty="0" err="1"/>
              <a:t>là</a:t>
            </a:r>
            <a:r>
              <a:rPr lang="en-US" dirty="0"/>
              <a:t> </a:t>
            </a:r>
            <a:r>
              <a:rPr lang="en-US" dirty="0" err="1"/>
              <a:t>các</a:t>
            </a:r>
            <a:r>
              <a:rPr lang="en-US" dirty="0"/>
              <a:t> </a:t>
            </a:r>
            <a:r>
              <a:rPr lang="en-US" dirty="0" err="1"/>
              <a:t>ứng</a:t>
            </a:r>
            <a:r>
              <a:rPr lang="en-US" dirty="0"/>
              <a:t> </a:t>
            </a:r>
            <a:r>
              <a:rPr lang="en-US" dirty="0" err="1"/>
              <a:t>dụng</a:t>
            </a:r>
            <a:r>
              <a:rPr lang="en-US" dirty="0"/>
              <a:t> Web</a:t>
            </a:r>
          </a:p>
          <a:p>
            <a:pPr marL="171450" indent="-171450">
              <a:buFontTx/>
              <a:buChar char="-"/>
            </a:pPr>
            <a:r>
              <a:rPr lang="en-US" dirty="0" err="1"/>
              <a:t>Hệ</a:t>
            </a:r>
            <a:r>
              <a:rPr lang="en-US" dirty="0"/>
              <a:t> </a:t>
            </a:r>
            <a:r>
              <a:rPr lang="en-US" dirty="0" err="1"/>
              <a:t>thống</a:t>
            </a:r>
            <a:r>
              <a:rPr lang="en-US" dirty="0"/>
              <a:t> Cloud </a:t>
            </a:r>
            <a:r>
              <a:rPr lang="en-US" dirty="0" err="1"/>
              <a:t>này</a:t>
            </a:r>
            <a:r>
              <a:rPr lang="en-US" dirty="0"/>
              <a:t> </a:t>
            </a:r>
            <a:r>
              <a:rPr lang="en-US" dirty="0" err="1"/>
              <a:t>được</a:t>
            </a:r>
            <a:r>
              <a:rPr lang="en-US" dirty="0"/>
              <a:t> chia ra </a:t>
            </a:r>
            <a:r>
              <a:rPr lang="en-US" dirty="0" err="1"/>
              <a:t>thành</a:t>
            </a:r>
            <a:r>
              <a:rPr lang="en-US" dirty="0"/>
              <a:t> 2 </a:t>
            </a:r>
            <a:r>
              <a:rPr lang="en-US" dirty="0" err="1"/>
              <a:t>Availibility</a:t>
            </a:r>
            <a:r>
              <a:rPr lang="en-US" dirty="0"/>
              <a:t> Zone (AZ)</a:t>
            </a:r>
          </a:p>
          <a:p>
            <a:pPr marL="171450" indent="-171450">
              <a:buFontTx/>
              <a:buChar char="-"/>
            </a:pPr>
            <a:r>
              <a:rPr lang="en-US" dirty="0" err="1"/>
              <a:t>Thực</a:t>
            </a:r>
            <a:r>
              <a:rPr lang="en-US" dirty="0"/>
              <a:t> </a:t>
            </a:r>
            <a:r>
              <a:rPr lang="en-US" dirty="0" err="1"/>
              <a:t>hiện</a:t>
            </a:r>
            <a:r>
              <a:rPr lang="en-US" dirty="0"/>
              <a:t> </a:t>
            </a:r>
            <a:r>
              <a:rPr lang="en-US" dirty="0" err="1"/>
              <a:t>cân</a:t>
            </a:r>
            <a:r>
              <a:rPr lang="en-US" dirty="0"/>
              <a:t> </a:t>
            </a:r>
            <a:r>
              <a:rPr lang="en-US" dirty="0" err="1"/>
              <a:t>bằng</a:t>
            </a:r>
            <a:r>
              <a:rPr lang="en-US" dirty="0"/>
              <a:t> </a:t>
            </a:r>
            <a:r>
              <a:rPr lang="en-US" dirty="0" err="1"/>
              <a:t>tải</a:t>
            </a:r>
            <a:r>
              <a:rPr lang="en-US" dirty="0"/>
              <a:t> </a:t>
            </a:r>
            <a:r>
              <a:rPr lang="en-US" dirty="0" err="1"/>
              <a:t>giữa</a:t>
            </a:r>
            <a:r>
              <a:rPr lang="en-US" dirty="0"/>
              <a:t> 2 AZ.</a:t>
            </a:r>
          </a:p>
          <a:p>
            <a:pPr marL="171450" indent="-171450">
              <a:buFontTx/>
              <a:buChar char="-"/>
            </a:pPr>
            <a:r>
              <a:rPr lang="en-US" dirty="0" err="1"/>
              <a:t>Hệ</a:t>
            </a:r>
            <a:r>
              <a:rPr lang="en-US" dirty="0"/>
              <a:t> </a:t>
            </a:r>
            <a:r>
              <a:rPr lang="en-US" dirty="0" err="1"/>
              <a:t>thống</a:t>
            </a:r>
            <a:r>
              <a:rPr lang="en-US" dirty="0"/>
              <a:t> Web </a:t>
            </a:r>
            <a:r>
              <a:rPr lang="en-US" dirty="0" err="1"/>
              <a:t>trên</a:t>
            </a:r>
            <a:r>
              <a:rPr lang="en-US" dirty="0"/>
              <a:t> Cloud </a:t>
            </a:r>
            <a:r>
              <a:rPr lang="en-US" dirty="0" err="1"/>
              <a:t>này</a:t>
            </a:r>
            <a:r>
              <a:rPr lang="en-US" dirty="0"/>
              <a:t> </a:t>
            </a:r>
            <a:r>
              <a:rPr lang="en-US" dirty="0" err="1"/>
              <a:t>được</a:t>
            </a:r>
            <a:r>
              <a:rPr lang="en-US" dirty="0"/>
              <a:t> </a:t>
            </a:r>
            <a:r>
              <a:rPr lang="en-US" dirty="0" err="1"/>
              <a:t>phân</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từ</a:t>
            </a:r>
            <a:r>
              <a:rPr lang="en-US" dirty="0"/>
              <a:t> </a:t>
            </a:r>
            <a:r>
              <a:rPr lang="en-US" dirty="0" err="1"/>
              <a:t>bên</a:t>
            </a:r>
            <a:r>
              <a:rPr lang="en-US" dirty="0"/>
              <a:t> </a:t>
            </a:r>
            <a:r>
              <a:rPr lang="en-US" dirty="0" err="1"/>
              <a:t>ngoài</a:t>
            </a:r>
            <a:r>
              <a:rPr lang="en-US" dirty="0"/>
              <a:t> </a:t>
            </a:r>
            <a:r>
              <a:rPr lang="en-US" dirty="0" err="1"/>
              <a:t>dựa</a:t>
            </a:r>
            <a:r>
              <a:rPr lang="en-US" dirty="0"/>
              <a:t> </a:t>
            </a:r>
            <a:r>
              <a:rPr lang="en-US" dirty="0" err="1"/>
              <a:t>vào</a:t>
            </a:r>
            <a:r>
              <a:rPr lang="en-US" dirty="0"/>
              <a:t> Security Group</a:t>
            </a:r>
          </a:p>
          <a:p>
            <a:pPr marL="171450" indent="-171450">
              <a:buFontTx/>
              <a:buChar char="-"/>
            </a:pPr>
            <a:r>
              <a:rPr lang="en-US" dirty="0" err="1"/>
              <a:t>Thực</a:t>
            </a:r>
            <a:r>
              <a:rPr lang="en-US" dirty="0"/>
              <a:t> </a:t>
            </a:r>
            <a:r>
              <a:rPr lang="en-US" dirty="0" err="1"/>
              <a:t>hiện</a:t>
            </a:r>
            <a:r>
              <a:rPr lang="en-US" dirty="0"/>
              <a:t> Backup DB </a:t>
            </a:r>
            <a:r>
              <a:rPr lang="en-US" dirty="0" err="1"/>
              <a:t>bằng</a:t>
            </a:r>
            <a:r>
              <a:rPr lang="en-US" dirty="0"/>
              <a:t> </a:t>
            </a:r>
            <a:r>
              <a:rPr lang="en-US" dirty="0" err="1"/>
              <a:t>S3</a:t>
            </a:r>
            <a:r>
              <a:rPr lang="en-US" dirty="0"/>
              <a:t>, Backup </a:t>
            </a:r>
            <a:r>
              <a:rPr lang="en-US" dirty="0" err="1"/>
              <a:t>máy</a:t>
            </a:r>
            <a:r>
              <a:rPr lang="en-US" dirty="0"/>
              <a:t> </a:t>
            </a:r>
            <a:r>
              <a:rPr lang="en-US" dirty="0" err="1"/>
              <a:t>chủ</a:t>
            </a:r>
            <a:r>
              <a:rPr lang="en-US" dirty="0"/>
              <a:t> </a:t>
            </a:r>
            <a:r>
              <a:rPr lang="en-US" dirty="0" err="1"/>
              <a:t>bằng</a:t>
            </a:r>
            <a:r>
              <a:rPr lang="en-US" dirty="0"/>
              <a:t> </a:t>
            </a:r>
            <a:r>
              <a:rPr lang="en-US" dirty="0" err="1"/>
              <a:t>cơ</a:t>
            </a:r>
            <a:r>
              <a:rPr lang="en-US" dirty="0"/>
              <a:t> </a:t>
            </a:r>
            <a:r>
              <a:rPr lang="en-US" dirty="0" err="1"/>
              <a:t>chế</a:t>
            </a:r>
            <a:r>
              <a:rPr lang="en-US" dirty="0"/>
              <a:t> Snapshot</a:t>
            </a:r>
          </a:p>
          <a:p>
            <a:pPr marL="171450" indent="-171450">
              <a:buFontTx/>
              <a:buChar char="-"/>
            </a:pPr>
            <a:r>
              <a:rPr lang="en-US" dirty="0" err="1"/>
              <a:t>Sử</a:t>
            </a:r>
            <a:r>
              <a:rPr lang="en-US" dirty="0"/>
              <a:t> </a:t>
            </a:r>
            <a:r>
              <a:rPr lang="en-US" dirty="0" err="1"/>
              <a:t>dụng</a:t>
            </a:r>
            <a:r>
              <a:rPr lang="en-US" dirty="0"/>
              <a:t> AWS WAF </a:t>
            </a:r>
            <a:r>
              <a:rPr lang="en-US" dirty="0" err="1"/>
              <a:t>để</a:t>
            </a:r>
            <a:r>
              <a:rPr lang="en-US" dirty="0"/>
              <a:t> </a:t>
            </a:r>
            <a:r>
              <a:rPr lang="en-US" dirty="0" err="1"/>
              <a:t>ngăn</a:t>
            </a:r>
            <a:r>
              <a:rPr lang="en-US" dirty="0"/>
              <a:t> </a:t>
            </a:r>
            <a:r>
              <a:rPr lang="en-US" dirty="0" err="1"/>
              <a:t>chặn</a:t>
            </a:r>
            <a:r>
              <a:rPr lang="en-US" dirty="0"/>
              <a:t> Hacker</a:t>
            </a:r>
          </a:p>
          <a:p>
            <a:pPr marL="171450" indent="-171450">
              <a:buFontTx/>
              <a:buChar char="-"/>
            </a:pPr>
            <a:endParaRPr lang="en-US" dirty="0"/>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14</a:t>
            </a:fld>
            <a:endParaRPr lang="en-US"/>
          </a:p>
        </p:txBody>
      </p:sp>
    </p:spTree>
    <p:extLst>
      <p:ext uri="{BB962C8B-B14F-4D97-AF65-F5344CB8AC3E}">
        <p14:creationId xmlns:p14="http://schemas.microsoft.com/office/powerpoint/2010/main" val="1344564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15</a:t>
            </a:fld>
            <a:endParaRPr lang="en-US"/>
          </a:p>
        </p:txBody>
      </p:sp>
    </p:spTree>
    <p:extLst>
      <p:ext uri="{BB962C8B-B14F-4D97-AF65-F5344CB8AC3E}">
        <p14:creationId xmlns:p14="http://schemas.microsoft.com/office/powerpoint/2010/main" val="2572566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16</a:t>
            </a:fld>
            <a:endParaRPr lang="en-US"/>
          </a:p>
        </p:txBody>
      </p:sp>
    </p:spTree>
    <p:extLst>
      <p:ext uri="{BB962C8B-B14F-4D97-AF65-F5344CB8AC3E}">
        <p14:creationId xmlns:p14="http://schemas.microsoft.com/office/powerpoint/2010/main" val="4047131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17</a:t>
            </a:fld>
            <a:endParaRPr lang="en-US"/>
          </a:p>
        </p:txBody>
      </p:sp>
    </p:spTree>
    <p:extLst>
      <p:ext uri="{BB962C8B-B14F-4D97-AF65-F5344CB8AC3E}">
        <p14:creationId xmlns:p14="http://schemas.microsoft.com/office/powerpoint/2010/main" val="3159710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Phòng chống xâm nhập nâng cao</a:t>
            </a:r>
          </a:p>
          <a:p>
            <a:pPr marL="171450" indent="-171450">
              <a:buFont typeface="Arial" panose="020B0604020202020204" pitchFamily="34" charset="0"/>
              <a:buChar char="•"/>
            </a:pPr>
            <a:r>
              <a:rPr lang="vi-VN" sz="1200" b="0" i="0" kern="1200" dirty="0">
                <a:solidFill>
                  <a:schemeClr val="tx1"/>
                </a:solidFill>
                <a:effectLst/>
                <a:latin typeface="+mn-lt"/>
                <a:ea typeface="+mn-ea"/>
                <a:cs typeface="+mn-cs"/>
              </a:rPr>
              <a:t>Chống phân mảnh IP và tập hợp lại luồng TCP</a:t>
            </a:r>
          </a:p>
          <a:p>
            <a:pPr marL="171450" indent="-171450">
              <a:buFont typeface="Arial" panose="020B0604020202020204" pitchFamily="34" charset="0"/>
              <a:buChar char="•"/>
            </a:pPr>
            <a:r>
              <a:rPr lang="vi-VN" sz="1200" b="0" i="0" kern="1200" dirty="0">
                <a:solidFill>
                  <a:schemeClr val="tx1"/>
                </a:solidFill>
                <a:effectLst/>
                <a:latin typeface="+mn-lt"/>
                <a:ea typeface="+mn-ea"/>
                <a:cs typeface="+mn-cs"/>
              </a:rPr>
              <a:t>Phát hiện bất thường</a:t>
            </a:r>
          </a:p>
          <a:p>
            <a:pPr marL="171450" indent="-171450">
              <a:buFont typeface="Arial" panose="020B0604020202020204" pitchFamily="34" charset="0"/>
              <a:buChar char="•"/>
            </a:pPr>
            <a:r>
              <a:rPr lang="vi-VN" sz="1200" b="0" i="0" kern="1200" dirty="0">
                <a:solidFill>
                  <a:schemeClr val="tx1"/>
                </a:solidFill>
                <a:effectLst/>
                <a:latin typeface="+mn-lt"/>
                <a:ea typeface="+mn-ea"/>
                <a:cs typeface="+mn-cs"/>
              </a:rPr>
              <a:t>Chữ ký McAfee, do người dùng xác định và nguồn mở</a:t>
            </a:r>
          </a:p>
          <a:p>
            <a:pPr marL="171450" indent="-171450">
              <a:buFont typeface="Arial" panose="020B0604020202020204" pitchFamily="34" charset="0"/>
              <a:buChar char="•"/>
            </a:pPr>
            <a:r>
              <a:rPr lang="vi-VN" sz="1200" b="0" i="0" kern="1200" dirty="0">
                <a:solidFill>
                  <a:schemeClr val="tx1"/>
                </a:solidFill>
                <a:effectLst/>
                <a:latin typeface="+mn-lt"/>
                <a:ea typeface="+mn-ea"/>
                <a:cs typeface="+mn-cs"/>
              </a:rPr>
              <a:t>Cách ly máy chủ</a:t>
            </a:r>
          </a:p>
          <a:p>
            <a:pPr marL="171450" indent="-171450">
              <a:buFont typeface="Arial" panose="020B0604020202020204" pitchFamily="34" charset="0"/>
              <a:buChar char="•"/>
            </a:pPr>
            <a:r>
              <a:rPr lang="vi-VN" sz="1200" b="0" i="0" kern="1200" dirty="0">
                <a:solidFill>
                  <a:schemeClr val="tx1"/>
                </a:solidFill>
                <a:effectLst/>
                <a:latin typeface="+mn-lt"/>
                <a:ea typeface="+mn-ea"/>
                <a:cs typeface="+mn-cs"/>
              </a:rPr>
              <a:t>Bảo vệ tránh né nâng cao</a:t>
            </a:r>
          </a:p>
          <a:p>
            <a:pPr marL="171450" indent="-171450">
              <a:buFont typeface="Arial" panose="020B0604020202020204" pitchFamily="34" charset="0"/>
              <a:buChar char="•"/>
            </a:pPr>
            <a:r>
              <a:rPr lang="vi-VN" sz="1200" b="0" i="0" kern="1200" dirty="0">
                <a:solidFill>
                  <a:schemeClr val="tx1"/>
                </a:solidFill>
                <a:effectLst/>
                <a:latin typeface="+mn-lt"/>
                <a:ea typeface="+mn-ea"/>
                <a:cs typeface="+mn-cs"/>
              </a:rPr>
              <a:t>Kiểm tra môi trường ảo</a:t>
            </a:r>
          </a:p>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18</a:t>
            </a:fld>
            <a:endParaRPr lang="en-US"/>
          </a:p>
        </p:txBody>
      </p:sp>
    </p:spTree>
    <p:extLst>
      <p:ext uri="{BB962C8B-B14F-4D97-AF65-F5344CB8AC3E}">
        <p14:creationId xmlns:p14="http://schemas.microsoft.com/office/powerpoint/2010/main" val="348310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19</a:t>
            </a:fld>
            <a:endParaRPr lang="en-US"/>
          </a:p>
        </p:txBody>
      </p:sp>
    </p:spTree>
    <p:extLst>
      <p:ext uri="{BB962C8B-B14F-4D97-AF65-F5344CB8AC3E}">
        <p14:creationId xmlns:p14="http://schemas.microsoft.com/office/powerpoint/2010/main" val="1615878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Báo</a:t>
            </a:r>
            <a:r>
              <a:rPr lang="en-US" dirty="0"/>
              <a:t> </a:t>
            </a:r>
            <a:r>
              <a:rPr lang="en-US" dirty="0" err="1"/>
              <a:t>cáo</a:t>
            </a:r>
            <a:r>
              <a:rPr lang="en-US" dirty="0"/>
              <a:t> </a:t>
            </a:r>
            <a:r>
              <a:rPr lang="en-US" dirty="0" err="1"/>
              <a:t>của</a:t>
            </a:r>
            <a:r>
              <a:rPr lang="en-US" dirty="0"/>
              <a:t> </a:t>
            </a:r>
            <a:r>
              <a:rPr lang="en-US" dirty="0" err="1"/>
              <a:t>em</a:t>
            </a:r>
            <a:r>
              <a:rPr lang="en-US" dirty="0"/>
              <a:t> </a:t>
            </a:r>
            <a:r>
              <a:rPr lang="en-US" dirty="0" err="1"/>
              <a:t>gồm</a:t>
            </a:r>
            <a:r>
              <a:rPr lang="en-US" dirty="0"/>
              <a:t> 8 </a:t>
            </a:r>
            <a:r>
              <a:rPr lang="en-US" dirty="0" err="1"/>
              <a:t>phần</a:t>
            </a:r>
            <a:r>
              <a:rPr lang="en-US" dirty="0"/>
              <a:t> </a:t>
            </a:r>
            <a:r>
              <a:rPr lang="en-US" dirty="0" err="1"/>
              <a:t>như</a:t>
            </a:r>
            <a:r>
              <a:rPr lang="en-US" dirty="0"/>
              <a:t> </a:t>
            </a:r>
            <a:r>
              <a:rPr lang="en-US" dirty="0" err="1"/>
              <a:t>trên</a:t>
            </a:r>
            <a:r>
              <a:rPr lang="en-US" dirty="0"/>
              <a:t>, follow </a:t>
            </a:r>
            <a:r>
              <a:rPr lang="en-US" dirty="0" err="1"/>
              <a:t>theo</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đồ</a:t>
            </a:r>
            <a:r>
              <a:rPr lang="en-US" dirty="0"/>
              <a:t> </a:t>
            </a:r>
            <a:r>
              <a:rPr lang="en-US" dirty="0" err="1"/>
              <a:t>án</a:t>
            </a:r>
            <a:endParaRPr lang="en-US" dirty="0"/>
          </a:p>
        </p:txBody>
      </p:sp>
      <p:sp>
        <p:nvSpPr>
          <p:cNvPr id="4" name="Chỗ dành sẵn cho Số hiệu Bản chiếu 3"/>
          <p:cNvSpPr>
            <a:spLocks noGrp="1"/>
          </p:cNvSpPr>
          <p:nvPr>
            <p:ph type="sldNum" sz="quarter" idx="10"/>
          </p:nvPr>
        </p:nvSpPr>
        <p:spPr/>
        <p:txBody>
          <a:bodyPr/>
          <a:lstStyle/>
          <a:p>
            <a:fld id="{D94FD091-E887-4E55-AA28-7E43F1674DDD}" type="slidenum">
              <a:rPr lang="en-US" smtClean="0"/>
              <a:t>2</a:t>
            </a:fld>
            <a:endParaRPr lang="en-US"/>
          </a:p>
        </p:txBody>
      </p:sp>
    </p:spTree>
    <p:extLst>
      <p:ext uri="{BB962C8B-B14F-4D97-AF65-F5344CB8AC3E}">
        <p14:creationId xmlns:p14="http://schemas.microsoft.com/office/powerpoint/2010/main" val="1649023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20</a:t>
            </a:fld>
            <a:endParaRPr lang="en-US"/>
          </a:p>
        </p:txBody>
      </p:sp>
    </p:spTree>
    <p:extLst>
      <p:ext uri="{BB962C8B-B14F-4D97-AF65-F5344CB8AC3E}">
        <p14:creationId xmlns:p14="http://schemas.microsoft.com/office/powerpoint/2010/main" val="3562219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21</a:t>
            </a:fld>
            <a:endParaRPr lang="en-US"/>
          </a:p>
        </p:txBody>
      </p:sp>
    </p:spTree>
    <p:extLst>
      <p:ext uri="{BB962C8B-B14F-4D97-AF65-F5344CB8AC3E}">
        <p14:creationId xmlns:p14="http://schemas.microsoft.com/office/powerpoint/2010/main" val="2633567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22</a:t>
            </a:fld>
            <a:endParaRPr lang="en-US"/>
          </a:p>
        </p:txBody>
      </p:sp>
    </p:spTree>
    <p:extLst>
      <p:ext uri="{BB962C8B-B14F-4D97-AF65-F5344CB8AC3E}">
        <p14:creationId xmlns:p14="http://schemas.microsoft.com/office/powerpoint/2010/main" val="245210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23</a:t>
            </a:fld>
            <a:endParaRPr lang="en-US"/>
          </a:p>
        </p:txBody>
      </p:sp>
    </p:spTree>
    <p:extLst>
      <p:ext uri="{BB962C8B-B14F-4D97-AF65-F5344CB8AC3E}">
        <p14:creationId xmlns:p14="http://schemas.microsoft.com/office/powerpoint/2010/main" val="1678459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24</a:t>
            </a:fld>
            <a:endParaRPr lang="en-US"/>
          </a:p>
        </p:txBody>
      </p:sp>
    </p:spTree>
    <p:extLst>
      <p:ext uri="{BB962C8B-B14F-4D97-AF65-F5344CB8AC3E}">
        <p14:creationId xmlns:p14="http://schemas.microsoft.com/office/powerpoint/2010/main" val="2456637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25</a:t>
            </a:fld>
            <a:endParaRPr lang="en-US"/>
          </a:p>
        </p:txBody>
      </p:sp>
    </p:spTree>
    <p:extLst>
      <p:ext uri="{BB962C8B-B14F-4D97-AF65-F5344CB8AC3E}">
        <p14:creationId xmlns:p14="http://schemas.microsoft.com/office/powerpoint/2010/main" val="1830012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26</a:t>
            </a:fld>
            <a:endParaRPr lang="en-US"/>
          </a:p>
        </p:txBody>
      </p:sp>
    </p:spTree>
    <p:extLst>
      <p:ext uri="{BB962C8B-B14F-4D97-AF65-F5344CB8AC3E}">
        <p14:creationId xmlns:p14="http://schemas.microsoft.com/office/powerpoint/2010/main" val="732211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27</a:t>
            </a:fld>
            <a:endParaRPr lang="en-US"/>
          </a:p>
        </p:txBody>
      </p:sp>
    </p:spTree>
    <p:extLst>
      <p:ext uri="{BB962C8B-B14F-4D97-AF65-F5344CB8AC3E}">
        <p14:creationId xmlns:p14="http://schemas.microsoft.com/office/powerpoint/2010/main" val="2531355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28</a:t>
            </a:fld>
            <a:endParaRPr lang="en-US"/>
          </a:p>
        </p:txBody>
      </p:sp>
    </p:spTree>
    <p:extLst>
      <p:ext uri="{BB962C8B-B14F-4D97-AF65-F5344CB8AC3E}">
        <p14:creationId xmlns:p14="http://schemas.microsoft.com/office/powerpoint/2010/main" val="1120057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29</a:t>
            </a:fld>
            <a:endParaRPr lang="en-US"/>
          </a:p>
        </p:txBody>
      </p:sp>
    </p:spTree>
    <p:extLst>
      <p:ext uri="{BB962C8B-B14F-4D97-AF65-F5344CB8AC3E}">
        <p14:creationId xmlns:p14="http://schemas.microsoft.com/office/powerpoint/2010/main" val="411501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Tổng</a:t>
            </a:r>
            <a:r>
              <a:rPr lang="en-US" dirty="0"/>
              <a:t> </a:t>
            </a:r>
            <a:r>
              <a:rPr lang="en-US" dirty="0" err="1"/>
              <a:t>quan</a:t>
            </a:r>
            <a:r>
              <a:rPr lang="en-US" dirty="0"/>
              <a:t> </a:t>
            </a:r>
            <a:r>
              <a:rPr lang="en-US" dirty="0" err="1"/>
              <a:t>về</a:t>
            </a:r>
            <a:r>
              <a:rPr lang="en-US" dirty="0"/>
              <a:t> Data Loss Prevention (</a:t>
            </a:r>
            <a:r>
              <a:rPr lang="en-US" dirty="0" err="1"/>
              <a:t>Giải</a:t>
            </a:r>
            <a:r>
              <a:rPr lang="en-US" dirty="0"/>
              <a:t> </a:t>
            </a:r>
            <a:r>
              <a:rPr lang="en-US" dirty="0" err="1"/>
              <a:t>pháp</a:t>
            </a:r>
            <a:r>
              <a:rPr lang="en-US" dirty="0"/>
              <a:t> </a:t>
            </a:r>
            <a:r>
              <a:rPr lang="en-US" dirty="0" err="1"/>
              <a:t>chống</a:t>
            </a:r>
            <a:r>
              <a:rPr lang="en-US" dirty="0"/>
              <a:t> </a:t>
            </a:r>
            <a:r>
              <a:rPr lang="en-US" dirty="0" err="1"/>
              <a:t>thất</a:t>
            </a:r>
            <a:r>
              <a:rPr lang="en-US" dirty="0"/>
              <a:t> </a:t>
            </a:r>
            <a:r>
              <a:rPr lang="en-US" dirty="0" err="1"/>
              <a:t>thoát</a:t>
            </a:r>
            <a:r>
              <a:rPr lang="en-US" dirty="0"/>
              <a:t> </a:t>
            </a:r>
            <a:r>
              <a:rPr lang="en-US" dirty="0" err="1"/>
              <a:t>dữ</a:t>
            </a:r>
            <a:r>
              <a:rPr lang="en-US" dirty="0"/>
              <a:t> </a:t>
            </a:r>
            <a:r>
              <a:rPr lang="en-US" dirty="0" err="1"/>
              <a:t>liệu</a:t>
            </a:r>
            <a:r>
              <a:rPr lang="en-US" dirty="0"/>
              <a:t>)</a:t>
            </a:r>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3</a:t>
            </a:fld>
            <a:endParaRPr lang="en-US"/>
          </a:p>
        </p:txBody>
      </p:sp>
    </p:spTree>
    <p:extLst>
      <p:ext uri="{BB962C8B-B14F-4D97-AF65-F5344CB8AC3E}">
        <p14:creationId xmlns:p14="http://schemas.microsoft.com/office/powerpoint/2010/main" val="862610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30</a:t>
            </a:fld>
            <a:endParaRPr lang="en-US"/>
          </a:p>
        </p:txBody>
      </p:sp>
    </p:spTree>
    <p:extLst>
      <p:ext uri="{BB962C8B-B14F-4D97-AF65-F5344CB8AC3E}">
        <p14:creationId xmlns:p14="http://schemas.microsoft.com/office/powerpoint/2010/main" val="1828567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32</a:t>
            </a:fld>
            <a:endParaRPr lang="en-US"/>
          </a:p>
        </p:txBody>
      </p:sp>
    </p:spTree>
    <p:extLst>
      <p:ext uri="{BB962C8B-B14F-4D97-AF65-F5344CB8AC3E}">
        <p14:creationId xmlns:p14="http://schemas.microsoft.com/office/powerpoint/2010/main" val="4073200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33</a:t>
            </a:fld>
            <a:endParaRPr lang="en-US"/>
          </a:p>
        </p:txBody>
      </p:sp>
    </p:spTree>
    <p:extLst>
      <p:ext uri="{BB962C8B-B14F-4D97-AF65-F5344CB8AC3E}">
        <p14:creationId xmlns:p14="http://schemas.microsoft.com/office/powerpoint/2010/main" val="3792128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34</a:t>
            </a:fld>
            <a:endParaRPr lang="en-US"/>
          </a:p>
        </p:txBody>
      </p:sp>
    </p:spTree>
    <p:extLst>
      <p:ext uri="{BB962C8B-B14F-4D97-AF65-F5344CB8AC3E}">
        <p14:creationId xmlns:p14="http://schemas.microsoft.com/office/powerpoint/2010/main" val="1221648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35</a:t>
            </a:fld>
            <a:endParaRPr lang="en-US"/>
          </a:p>
        </p:txBody>
      </p:sp>
    </p:spTree>
    <p:extLst>
      <p:ext uri="{BB962C8B-B14F-4D97-AF65-F5344CB8AC3E}">
        <p14:creationId xmlns:p14="http://schemas.microsoft.com/office/powerpoint/2010/main" val="491209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Microsoft Defender cho Office 365 sẽ giúp các tổ chức bảo vệ doanh nghiệp của mình bằng một loạt chức năng toàn diện để ngăn ngừa, phát hiện, điều tra và tìm kiếm, ứng phó và khắc phục, nhận biết và đào tạo cũng như đạt được vị thế bảo mật.</a:t>
            </a:r>
          </a:p>
          <a:p>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https://www.microsoft.com/vi-vn/security/business/siem-and-xdr/microsoft-defender-office-365</a:t>
            </a:r>
            <a:endParaRPr lang="en-US" sz="1200" b="0" i="0" kern="1200" dirty="0">
              <a:solidFill>
                <a:schemeClr val="tx1"/>
              </a:solidFill>
              <a:effectLst/>
              <a:latin typeface="+mn-lt"/>
              <a:ea typeface="+mn-ea"/>
              <a:cs typeface="+mn-cs"/>
            </a:endParaRPr>
          </a:p>
          <a:p>
            <a:r>
              <a:rPr lang="en-US" dirty="0"/>
              <a:t>https://go.microsoft.com/fwlink/p?linkid=2229094&amp;clcid=0x42a&amp;culture=vi-vn&amp;country=vn</a:t>
            </a:r>
          </a:p>
        </p:txBody>
      </p:sp>
      <p:sp>
        <p:nvSpPr>
          <p:cNvPr id="4" name="Slide Number Placeholder 3"/>
          <p:cNvSpPr>
            <a:spLocks noGrp="1"/>
          </p:cNvSpPr>
          <p:nvPr>
            <p:ph type="sldNum" sz="quarter" idx="10"/>
          </p:nvPr>
        </p:nvSpPr>
        <p:spPr/>
        <p:txBody>
          <a:bodyPr/>
          <a:lstStyle/>
          <a:p>
            <a:fld id="{D94FD091-E887-4E55-AA28-7E43F1674DDD}" type="slidenum">
              <a:rPr lang="en-US" smtClean="0"/>
              <a:t>36</a:t>
            </a:fld>
            <a:endParaRPr lang="en-US"/>
          </a:p>
        </p:txBody>
      </p:sp>
    </p:spTree>
    <p:extLst>
      <p:ext uri="{BB962C8B-B14F-4D97-AF65-F5344CB8AC3E}">
        <p14:creationId xmlns:p14="http://schemas.microsoft.com/office/powerpoint/2010/main" val="3907159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37</a:t>
            </a:fld>
            <a:endParaRPr lang="en-US"/>
          </a:p>
        </p:txBody>
      </p:sp>
    </p:spTree>
    <p:extLst>
      <p:ext uri="{BB962C8B-B14F-4D97-AF65-F5344CB8AC3E}">
        <p14:creationId xmlns:p14="http://schemas.microsoft.com/office/powerpoint/2010/main" val="4146101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38</a:t>
            </a:fld>
            <a:endParaRPr lang="en-US"/>
          </a:p>
        </p:txBody>
      </p:sp>
    </p:spTree>
    <p:extLst>
      <p:ext uri="{BB962C8B-B14F-4D97-AF65-F5344CB8AC3E}">
        <p14:creationId xmlns:p14="http://schemas.microsoft.com/office/powerpoint/2010/main" val="2389643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39</a:t>
            </a:fld>
            <a:endParaRPr lang="en-US"/>
          </a:p>
        </p:txBody>
      </p:sp>
    </p:spTree>
    <p:extLst>
      <p:ext uri="{BB962C8B-B14F-4D97-AF65-F5344CB8AC3E}">
        <p14:creationId xmlns:p14="http://schemas.microsoft.com/office/powerpoint/2010/main" val="2386456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40</a:t>
            </a:fld>
            <a:endParaRPr lang="en-US"/>
          </a:p>
        </p:txBody>
      </p:sp>
    </p:spTree>
    <p:extLst>
      <p:ext uri="{BB962C8B-B14F-4D97-AF65-F5344CB8AC3E}">
        <p14:creationId xmlns:p14="http://schemas.microsoft.com/office/powerpoint/2010/main" val="227626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Các</a:t>
            </a:r>
            <a:r>
              <a:rPr lang="en-US" dirty="0"/>
              <a:t> </a:t>
            </a:r>
            <a:r>
              <a:rPr lang="en-US" dirty="0" err="1"/>
              <a:t>nhân</a:t>
            </a:r>
            <a:r>
              <a:rPr lang="en-US" dirty="0"/>
              <a:t> </a:t>
            </a:r>
            <a:r>
              <a:rPr lang="en-US" dirty="0" err="1"/>
              <a:t>tố</a:t>
            </a:r>
            <a:r>
              <a:rPr lang="en-US" dirty="0"/>
              <a:t> </a:t>
            </a:r>
            <a:r>
              <a:rPr lang="en-US" dirty="0" err="1"/>
              <a:t>gây</a:t>
            </a:r>
            <a:r>
              <a:rPr lang="en-US" dirty="0"/>
              <a:t> </a:t>
            </a:r>
            <a:r>
              <a:rPr lang="en-US" dirty="0" err="1"/>
              <a:t>thất</a:t>
            </a:r>
            <a:r>
              <a:rPr lang="en-US" dirty="0"/>
              <a:t> </a:t>
            </a:r>
            <a:r>
              <a:rPr lang="en-US" dirty="0" err="1"/>
              <a:t>thoát</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thể</a:t>
            </a:r>
            <a:r>
              <a:rPr lang="en-US" dirty="0"/>
              <a:t> </a:t>
            </a:r>
            <a:r>
              <a:rPr lang="en-US" dirty="0" err="1"/>
              <a:t>kể</a:t>
            </a:r>
            <a:r>
              <a:rPr lang="en-US" dirty="0"/>
              <a:t> </a:t>
            </a:r>
            <a:r>
              <a:rPr lang="en-US" dirty="0" err="1"/>
              <a:t>đến</a:t>
            </a:r>
            <a:r>
              <a:rPr lang="en-US" dirty="0"/>
              <a:t> </a:t>
            </a:r>
            <a:r>
              <a:rPr lang="en-US" dirty="0" err="1"/>
              <a:t>như</a:t>
            </a:r>
            <a:r>
              <a:rPr lang="en-US" dirty="0"/>
              <a:t>:</a:t>
            </a:r>
          </a:p>
          <a:p>
            <a:pPr marL="171450" indent="-171450">
              <a:buFontTx/>
              <a:buChar char="-"/>
            </a:pPr>
            <a:r>
              <a:rPr lang="en-US" dirty="0" err="1"/>
              <a:t>Thiên</a:t>
            </a:r>
            <a:r>
              <a:rPr lang="en-US" dirty="0"/>
              <a:t> </a:t>
            </a:r>
            <a:r>
              <a:rPr lang="en-US" dirty="0" err="1"/>
              <a:t>nhiên</a:t>
            </a:r>
            <a:r>
              <a:rPr lang="en-US" dirty="0"/>
              <a:t>: </a:t>
            </a:r>
            <a:r>
              <a:rPr lang="en-US" dirty="0" err="1"/>
              <a:t>Bão</a:t>
            </a:r>
            <a:r>
              <a:rPr lang="en-US" dirty="0"/>
              <a:t> </a:t>
            </a:r>
            <a:r>
              <a:rPr lang="en-US" dirty="0" err="1"/>
              <a:t>lũ</a:t>
            </a:r>
            <a:r>
              <a:rPr lang="en-US" dirty="0"/>
              <a:t>, </a:t>
            </a:r>
            <a:r>
              <a:rPr lang="en-US" dirty="0" err="1"/>
              <a:t>lốc</a:t>
            </a:r>
            <a:r>
              <a:rPr lang="en-US" dirty="0"/>
              <a:t> </a:t>
            </a:r>
            <a:r>
              <a:rPr lang="en-US" dirty="0" err="1"/>
              <a:t>xoáy</a:t>
            </a:r>
            <a:r>
              <a:rPr lang="en-US" dirty="0"/>
              <a:t>, </a:t>
            </a:r>
            <a:r>
              <a:rPr lang="en-US" dirty="0" err="1"/>
              <a:t>động</a:t>
            </a:r>
            <a:r>
              <a:rPr lang="en-US" dirty="0"/>
              <a:t> </a:t>
            </a:r>
            <a:r>
              <a:rPr lang="en-US" dirty="0" err="1"/>
              <a:t>đất</a:t>
            </a:r>
            <a:r>
              <a:rPr lang="en-US" dirty="0"/>
              <a:t>, </a:t>
            </a:r>
            <a:r>
              <a:rPr lang="en-US" dirty="0" err="1"/>
              <a:t>hỏa</a:t>
            </a:r>
            <a:r>
              <a:rPr lang="en-US" dirty="0"/>
              <a:t> </a:t>
            </a:r>
            <a:r>
              <a:rPr lang="en-US" dirty="0" err="1"/>
              <a:t>hoạn</a:t>
            </a:r>
            <a:r>
              <a:rPr lang="en-US" dirty="0"/>
              <a:t>… </a:t>
            </a:r>
          </a:p>
          <a:p>
            <a:pPr marL="171450" indent="-171450">
              <a:buFontTx/>
              <a:buChar char="-"/>
            </a:pPr>
            <a:r>
              <a:rPr lang="en-US" dirty="0"/>
              <a:t>Tin </a:t>
            </a:r>
            <a:r>
              <a:rPr lang="en-US" dirty="0" err="1"/>
              <a:t>tặc</a:t>
            </a:r>
            <a:r>
              <a:rPr lang="en-US" dirty="0"/>
              <a:t>: Hacker </a:t>
            </a:r>
            <a:r>
              <a:rPr lang="en-US" dirty="0" err="1"/>
              <a:t>thưc</a:t>
            </a:r>
            <a:r>
              <a:rPr lang="en-US" dirty="0"/>
              <a:t> </a:t>
            </a:r>
            <a:r>
              <a:rPr lang="en-US" dirty="0" err="1"/>
              <a:t>hiện</a:t>
            </a:r>
            <a:r>
              <a:rPr lang="en-US" dirty="0"/>
              <a:t> </a:t>
            </a:r>
            <a:r>
              <a:rPr lang="en-US" dirty="0" err="1"/>
              <a:t>đánh</a:t>
            </a:r>
            <a:r>
              <a:rPr lang="en-US" dirty="0"/>
              <a:t> </a:t>
            </a:r>
            <a:r>
              <a:rPr lang="en-US" dirty="0" err="1"/>
              <a:t>cắp</a:t>
            </a:r>
            <a:r>
              <a:rPr lang="en-US" dirty="0"/>
              <a:t> </a:t>
            </a:r>
            <a:r>
              <a:rPr lang="en-US" dirty="0" err="1"/>
              <a:t>dữ</a:t>
            </a:r>
            <a:r>
              <a:rPr lang="en-US" dirty="0"/>
              <a:t> </a:t>
            </a:r>
            <a:r>
              <a:rPr lang="en-US" dirty="0" err="1"/>
              <a:t>liệu</a:t>
            </a:r>
            <a:endParaRPr lang="en-US" dirty="0"/>
          </a:p>
          <a:p>
            <a:pPr marL="171450" indent="-171450">
              <a:buFontTx/>
              <a:buChar char="-"/>
            </a:pPr>
            <a:r>
              <a:rPr lang="en-US" dirty="0" err="1"/>
              <a:t>Rủi</a:t>
            </a:r>
            <a:r>
              <a:rPr lang="en-US" dirty="0"/>
              <a:t> </a:t>
            </a:r>
            <a:r>
              <a:rPr lang="en-US" dirty="0" err="1"/>
              <a:t>ro</a:t>
            </a:r>
            <a:r>
              <a:rPr lang="en-US" dirty="0"/>
              <a:t> </a:t>
            </a:r>
            <a:r>
              <a:rPr lang="en-US" dirty="0" err="1"/>
              <a:t>từ</a:t>
            </a:r>
            <a:r>
              <a:rPr lang="en-US" dirty="0"/>
              <a:t> </a:t>
            </a:r>
            <a:r>
              <a:rPr lang="en-US" dirty="0" err="1"/>
              <a:t>bên</a:t>
            </a:r>
            <a:r>
              <a:rPr lang="en-US" dirty="0"/>
              <a:t> </a:t>
            </a:r>
            <a:r>
              <a:rPr lang="en-US" dirty="0" err="1"/>
              <a:t>trong</a:t>
            </a:r>
            <a:r>
              <a:rPr lang="en-US" dirty="0"/>
              <a:t>: Nhân viên </a:t>
            </a:r>
            <a:r>
              <a:rPr lang="en-US" dirty="0" err="1"/>
              <a:t>cố</a:t>
            </a:r>
            <a:r>
              <a:rPr lang="en-US" dirty="0"/>
              <a:t> </a:t>
            </a:r>
            <a:r>
              <a:rPr lang="en-US" dirty="0" err="1"/>
              <a:t>tình</a:t>
            </a:r>
            <a:r>
              <a:rPr lang="en-US" dirty="0"/>
              <a:t> </a:t>
            </a:r>
            <a:r>
              <a:rPr lang="en-US" dirty="0" err="1"/>
              <a:t>thực</a:t>
            </a:r>
            <a:r>
              <a:rPr lang="en-US" dirty="0"/>
              <a:t> </a:t>
            </a:r>
            <a:r>
              <a:rPr lang="en-US" dirty="0" err="1"/>
              <a:t>hiện</a:t>
            </a:r>
            <a:r>
              <a:rPr lang="en-US" dirty="0"/>
              <a:t> </a:t>
            </a:r>
            <a:r>
              <a:rPr lang="en-US" dirty="0" err="1"/>
              <a:t>bán</a:t>
            </a:r>
            <a:r>
              <a:rPr lang="en-US" dirty="0"/>
              <a:t> </a:t>
            </a:r>
            <a:r>
              <a:rPr lang="en-US" dirty="0" err="1"/>
              <a:t>dữ</a:t>
            </a:r>
            <a:r>
              <a:rPr lang="en-US" dirty="0"/>
              <a:t> </a:t>
            </a:r>
            <a:r>
              <a:rPr lang="en-US" dirty="0" err="1"/>
              <a:t>liệu</a:t>
            </a:r>
            <a:r>
              <a:rPr lang="en-US" dirty="0"/>
              <a:t> ra </a:t>
            </a:r>
            <a:r>
              <a:rPr lang="en-US" dirty="0" err="1"/>
              <a:t>bên</a:t>
            </a:r>
            <a:r>
              <a:rPr lang="en-US" dirty="0"/>
              <a:t> </a:t>
            </a:r>
            <a:r>
              <a:rPr lang="en-US" dirty="0" err="1"/>
              <a:t>ngoài</a:t>
            </a:r>
            <a:endParaRPr lang="en-US" dirty="0"/>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4</a:t>
            </a:fld>
            <a:endParaRPr lang="en-US"/>
          </a:p>
        </p:txBody>
      </p:sp>
    </p:spTree>
    <p:extLst>
      <p:ext uri="{BB962C8B-B14F-4D97-AF65-F5344CB8AC3E}">
        <p14:creationId xmlns:p14="http://schemas.microsoft.com/office/powerpoint/2010/main" val="39165308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41</a:t>
            </a:fld>
            <a:endParaRPr lang="en-US"/>
          </a:p>
        </p:txBody>
      </p:sp>
    </p:spTree>
    <p:extLst>
      <p:ext uri="{BB962C8B-B14F-4D97-AF65-F5344CB8AC3E}">
        <p14:creationId xmlns:p14="http://schemas.microsoft.com/office/powerpoint/2010/main" val="1768877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42</a:t>
            </a:fld>
            <a:endParaRPr lang="en-US"/>
          </a:p>
        </p:txBody>
      </p:sp>
    </p:spTree>
    <p:extLst>
      <p:ext uri="{BB962C8B-B14F-4D97-AF65-F5344CB8AC3E}">
        <p14:creationId xmlns:p14="http://schemas.microsoft.com/office/powerpoint/2010/main" val="2604760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43</a:t>
            </a:fld>
            <a:endParaRPr lang="en-US"/>
          </a:p>
        </p:txBody>
      </p:sp>
    </p:spTree>
    <p:extLst>
      <p:ext uri="{BB962C8B-B14F-4D97-AF65-F5344CB8AC3E}">
        <p14:creationId xmlns:p14="http://schemas.microsoft.com/office/powerpoint/2010/main" val="1852148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Idle time</a:t>
            </a:r>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44</a:t>
            </a:fld>
            <a:endParaRPr lang="en-US"/>
          </a:p>
        </p:txBody>
      </p:sp>
    </p:spTree>
    <p:extLst>
      <p:ext uri="{BB962C8B-B14F-4D97-AF65-F5344CB8AC3E}">
        <p14:creationId xmlns:p14="http://schemas.microsoft.com/office/powerpoint/2010/main" val="332698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Idle time</a:t>
            </a:r>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45</a:t>
            </a:fld>
            <a:endParaRPr lang="en-US"/>
          </a:p>
        </p:txBody>
      </p:sp>
    </p:spTree>
    <p:extLst>
      <p:ext uri="{BB962C8B-B14F-4D97-AF65-F5344CB8AC3E}">
        <p14:creationId xmlns:p14="http://schemas.microsoft.com/office/powerpoint/2010/main" val="411863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Idle time</a:t>
            </a:r>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46</a:t>
            </a:fld>
            <a:endParaRPr lang="en-US"/>
          </a:p>
        </p:txBody>
      </p:sp>
    </p:spTree>
    <p:extLst>
      <p:ext uri="{BB962C8B-B14F-4D97-AF65-F5344CB8AC3E}">
        <p14:creationId xmlns:p14="http://schemas.microsoft.com/office/powerpoint/2010/main" val="1772731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47</a:t>
            </a:fld>
            <a:endParaRPr lang="en-US"/>
          </a:p>
        </p:txBody>
      </p:sp>
    </p:spTree>
    <p:extLst>
      <p:ext uri="{BB962C8B-B14F-4D97-AF65-F5344CB8AC3E}">
        <p14:creationId xmlns:p14="http://schemas.microsoft.com/office/powerpoint/2010/main" val="3985975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Idle time</a:t>
            </a:r>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48</a:t>
            </a:fld>
            <a:endParaRPr lang="en-US"/>
          </a:p>
        </p:txBody>
      </p:sp>
    </p:spTree>
    <p:extLst>
      <p:ext uri="{BB962C8B-B14F-4D97-AF65-F5344CB8AC3E}">
        <p14:creationId xmlns:p14="http://schemas.microsoft.com/office/powerpoint/2010/main" val="2555565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Idle time</a:t>
            </a:r>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49</a:t>
            </a:fld>
            <a:endParaRPr lang="en-US"/>
          </a:p>
        </p:txBody>
      </p:sp>
    </p:spTree>
    <p:extLst>
      <p:ext uri="{BB962C8B-B14F-4D97-AF65-F5344CB8AC3E}">
        <p14:creationId xmlns:p14="http://schemas.microsoft.com/office/powerpoint/2010/main" val="1064243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Idle time</a:t>
            </a:r>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50</a:t>
            </a:fld>
            <a:endParaRPr lang="en-US"/>
          </a:p>
        </p:txBody>
      </p:sp>
    </p:spTree>
    <p:extLst>
      <p:ext uri="{BB962C8B-B14F-4D97-AF65-F5344CB8AC3E}">
        <p14:creationId xmlns:p14="http://schemas.microsoft.com/office/powerpoint/2010/main" val="112222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Quản trị theo mô hình Domain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Router Cisco tích hợp firewall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Thiết bị cân bằng tải kết nối internet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Không có phần mềm antivirus, firewall chuyên dụng cũng như các chính sách bảo mật khác.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Chưa có chính sách vận hành hệ thống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 Chưa có chính sách về vấn đề an toàn thông tin trong hệ thống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Chưa có chính sách sao lưu và phục hồi dữ liệu - Tất cả các máy chủ đặt tại Data Center</a:t>
            </a:r>
            <a:endParaRPr lang="en-US" dirty="0"/>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5</a:t>
            </a:fld>
            <a:endParaRPr lang="en-US"/>
          </a:p>
        </p:txBody>
      </p:sp>
    </p:spTree>
    <p:extLst>
      <p:ext uri="{BB962C8B-B14F-4D97-AF65-F5344CB8AC3E}">
        <p14:creationId xmlns:p14="http://schemas.microsoft.com/office/powerpoint/2010/main" val="2537905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Idle time</a:t>
            </a:r>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51</a:t>
            </a:fld>
            <a:endParaRPr lang="en-US"/>
          </a:p>
        </p:txBody>
      </p:sp>
    </p:spTree>
    <p:extLst>
      <p:ext uri="{BB962C8B-B14F-4D97-AF65-F5344CB8AC3E}">
        <p14:creationId xmlns:p14="http://schemas.microsoft.com/office/powerpoint/2010/main" val="388501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Idle time</a:t>
            </a:r>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52</a:t>
            </a:fld>
            <a:endParaRPr lang="en-US"/>
          </a:p>
        </p:txBody>
      </p:sp>
    </p:spTree>
    <p:extLst>
      <p:ext uri="{BB962C8B-B14F-4D97-AF65-F5344CB8AC3E}">
        <p14:creationId xmlns:p14="http://schemas.microsoft.com/office/powerpoint/2010/main" val="34972419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Idle time</a:t>
            </a:r>
          </a:p>
          <a:p>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53</a:t>
            </a:fld>
            <a:endParaRPr lang="en-US"/>
          </a:p>
        </p:txBody>
      </p:sp>
    </p:spTree>
    <p:extLst>
      <p:ext uri="{BB962C8B-B14F-4D97-AF65-F5344CB8AC3E}">
        <p14:creationId xmlns:p14="http://schemas.microsoft.com/office/powerpoint/2010/main" val="28169510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54</a:t>
            </a:fld>
            <a:endParaRPr lang="en-US"/>
          </a:p>
        </p:txBody>
      </p:sp>
    </p:spTree>
    <p:extLst>
      <p:ext uri="{BB962C8B-B14F-4D97-AF65-F5344CB8AC3E}">
        <p14:creationId xmlns:p14="http://schemas.microsoft.com/office/powerpoint/2010/main" val="4175450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FD091-E887-4E55-AA28-7E43F1674DDD}" type="slidenum">
              <a:rPr lang="en-US" smtClean="0"/>
              <a:t>55</a:t>
            </a:fld>
            <a:endParaRPr lang="en-US"/>
          </a:p>
        </p:txBody>
      </p:sp>
    </p:spTree>
    <p:extLst>
      <p:ext uri="{BB962C8B-B14F-4D97-AF65-F5344CB8AC3E}">
        <p14:creationId xmlns:p14="http://schemas.microsoft.com/office/powerpoint/2010/main" val="17129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vi-VN" dirty="0"/>
              <a:t>Không có firewall chuyên dụng dễ bị tấn công DoS, DdoS … để đánh cắp dữ liệu </a:t>
            </a:r>
            <a:endParaRPr lang="en-US" dirty="0"/>
          </a:p>
          <a:p>
            <a:pPr marL="171450" indent="-171450">
              <a:buFont typeface="Arial" panose="020B0604020202020204" pitchFamily="34" charset="0"/>
              <a:buChar char="•"/>
            </a:pPr>
            <a:r>
              <a:rPr lang="vi-VN" dirty="0"/>
              <a:t>In ấn tự do, không có sự quản lý tập trung</a:t>
            </a:r>
            <a:endParaRPr lang="en-US" dirty="0"/>
          </a:p>
          <a:p>
            <a:pPr marL="171450" indent="-171450">
              <a:buFont typeface="Arial" panose="020B0604020202020204" pitchFamily="34" charset="0"/>
              <a:buChar char="•"/>
            </a:pPr>
            <a:r>
              <a:rPr lang="en-US" dirty="0" err="1"/>
              <a:t>Chưa</a:t>
            </a:r>
            <a:r>
              <a:rPr lang="en-US" dirty="0"/>
              <a:t> </a:t>
            </a:r>
            <a:r>
              <a:rPr lang="en-US" dirty="0" err="1"/>
              <a:t>có</a:t>
            </a:r>
            <a:r>
              <a:rPr lang="en-US" dirty="0"/>
              <a:t> IDS/IPS, </a:t>
            </a:r>
            <a:r>
              <a:rPr lang="en-US" dirty="0" err="1"/>
              <a:t>dễ</a:t>
            </a:r>
            <a:r>
              <a:rPr lang="en-US" dirty="0"/>
              <a:t> </a:t>
            </a:r>
            <a:r>
              <a:rPr lang="en-US" dirty="0" err="1"/>
              <a:t>bị</a:t>
            </a:r>
            <a:r>
              <a:rPr lang="en-US" dirty="0"/>
              <a:t> hacker </a:t>
            </a:r>
            <a:r>
              <a:rPr lang="en-US" dirty="0" err="1"/>
              <a:t>tấn</a:t>
            </a:r>
            <a:r>
              <a:rPr lang="en-US" dirty="0"/>
              <a:t> </a:t>
            </a:r>
            <a:r>
              <a:rPr lang="en-US" dirty="0" err="1"/>
              <a:t>công</a:t>
            </a:r>
            <a:endParaRPr lang="en-US" dirty="0"/>
          </a:p>
          <a:p>
            <a:pPr marL="171450" indent="-171450">
              <a:buFont typeface="Arial" panose="020B0604020202020204" pitchFamily="34" charset="0"/>
              <a:buChar char="•"/>
            </a:pPr>
            <a:r>
              <a:rPr lang="en-US" dirty="0" err="1"/>
              <a:t>Không</a:t>
            </a:r>
            <a:r>
              <a:rPr lang="en-US" dirty="0"/>
              <a:t> </a:t>
            </a:r>
            <a:r>
              <a:rPr lang="en-US" dirty="0" err="1"/>
              <a:t>có</a:t>
            </a:r>
            <a:r>
              <a:rPr lang="en-US" dirty="0"/>
              <a:t> </a:t>
            </a:r>
            <a:r>
              <a:rPr lang="en-US" dirty="0" err="1"/>
              <a:t>giải</a:t>
            </a:r>
            <a:r>
              <a:rPr lang="en-US" dirty="0"/>
              <a:t> </a:t>
            </a:r>
            <a:r>
              <a:rPr lang="en-US" dirty="0" err="1"/>
              <a:t>pháp</a:t>
            </a:r>
            <a:r>
              <a:rPr lang="en-US" dirty="0"/>
              <a:t> WAF </a:t>
            </a:r>
            <a:r>
              <a:rPr lang="en-US" dirty="0" err="1"/>
              <a:t>chuyên</a:t>
            </a:r>
            <a:r>
              <a:rPr lang="en-US" dirty="0"/>
              <a:t> </a:t>
            </a:r>
            <a:r>
              <a:rPr lang="en-US" dirty="0" err="1"/>
              <a:t>nghiệp</a:t>
            </a:r>
            <a:r>
              <a:rPr lang="en-US" dirty="0"/>
              <a:t> </a:t>
            </a:r>
            <a:r>
              <a:rPr lang="en-US" dirty="0" err="1"/>
              <a:t>để</a:t>
            </a:r>
            <a:r>
              <a:rPr lang="en-US" dirty="0"/>
              <a:t> phòng </a:t>
            </a:r>
            <a:r>
              <a:rPr lang="en-US" dirty="0" err="1"/>
              <a:t>chống</a:t>
            </a:r>
            <a:r>
              <a:rPr lang="en-US" dirty="0"/>
              <a:t> </a:t>
            </a:r>
            <a:r>
              <a:rPr lang="en-US" dirty="0" err="1"/>
              <a:t>tấn</a:t>
            </a:r>
            <a:r>
              <a:rPr lang="en-US" dirty="0"/>
              <a:t> </a:t>
            </a:r>
            <a:r>
              <a:rPr lang="en-US" dirty="0" err="1"/>
              <a:t>công</a:t>
            </a:r>
            <a:r>
              <a:rPr lang="en-US" dirty="0"/>
              <a:t> </a:t>
            </a:r>
            <a:r>
              <a:rPr lang="en-US" dirty="0" err="1"/>
              <a:t>ứng</a:t>
            </a:r>
            <a:r>
              <a:rPr lang="en-US" dirty="0"/>
              <a:t> </a:t>
            </a:r>
            <a:r>
              <a:rPr lang="en-US" dirty="0" err="1"/>
              <a:t>dụng</a:t>
            </a:r>
            <a:r>
              <a:rPr lang="en-US" dirty="0"/>
              <a:t> Web</a:t>
            </a:r>
          </a:p>
          <a:p>
            <a:pPr marL="171450" indent="-171450">
              <a:buFont typeface="Arial" panose="020B0604020202020204" pitchFamily="34" charset="0"/>
              <a:buChar char="•"/>
            </a:pPr>
            <a:r>
              <a:rPr lang="en-US" dirty="0" err="1"/>
              <a:t>Không</a:t>
            </a:r>
            <a:r>
              <a:rPr lang="en-US" dirty="0"/>
              <a:t> </a:t>
            </a:r>
            <a:r>
              <a:rPr lang="en-US" dirty="0" err="1"/>
              <a:t>có</a:t>
            </a:r>
            <a:r>
              <a:rPr lang="en-US" dirty="0"/>
              <a:t> Email Security </a:t>
            </a:r>
            <a:r>
              <a:rPr lang="en-US" dirty="0" err="1"/>
              <a:t>để</a:t>
            </a:r>
            <a:r>
              <a:rPr lang="en-US" dirty="0"/>
              <a:t> </a:t>
            </a:r>
            <a:r>
              <a:rPr lang="en-US" dirty="0" err="1"/>
              <a:t>chống</a:t>
            </a:r>
            <a:r>
              <a:rPr lang="en-US" dirty="0"/>
              <a:t> Spam Mail</a:t>
            </a:r>
          </a:p>
          <a:p>
            <a:pPr marL="171450" indent="-171450">
              <a:buFont typeface="Arial" panose="020B0604020202020204" pitchFamily="34" charset="0"/>
              <a:buChar char="•"/>
            </a:pPr>
            <a:r>
              <a:rPr lang="en-US" dirty="0" err="1"/>
              <a:t>Thiếu</a:t>
            </a:r>
            <a:r>
              <a:rPr lang="en-US" dirty="0"/>
              <a:t> </a:t>
            </a:r>
            <a:r>
              <a:rPr lang="en-US" dirty="0" err="1"/>
              <a:t>việc</a:t>
            </a:r>
            <a:r>
              <a:rPr lang="en-US" dirty="0"/>
              <a:t> </a:t>
            </a:r>
            <a:r>
              <a:rPr lang="en-US" dirty="0" err="1"/>
              <a:t>triển</a:t>
            </a:r>
            <a:r>
              <a:rPr lang="en-US" dirty="0"/>
              <a:t> </a:t>
            </a:r>
            <a:r>
              <a:rPr lang="en-US" dirty="0" err="1"/>
              <a:t>khai</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giám</a:t>
            </a:r>
            <a:r>
              <a:rPr lang="en-US" dirty="0"/>
              <a:t> </a:t>
            </a:r>
            <a:r>
              <a:rPr lang="en-US" dirty="0" err="1"/>
              <a:t>sát</a:t>
            </a:r>
            <a:r>
              <a:rPr lang="en-US" dirty="0"/>
              <a:t>, </a:t>
            </a:r>
            <a:r>
              <a:rPr lang="en-US" dirty="0" err="1"/>
              <a:t>ghi</a:t>
            </a:r>
            <a:r>
              <a:rPr lang="en-US" dirty="0"/>
              <a:t> log </a:t>
            </a:r>
            <a:r>
              <a:rPr lang="en-US" dirty="0" err="1"/>
              <a:t>như</a:t>
            </a:r>
            <a:r>
              <a:rPr lang="en-US" dirty="0"/>
              <a:t> SIEM</a:t>
            </a:r>
          </a:p>
          <a:p>
            <a:pPr marL="171450" indent="-171450">
              <a:buFont typeface="Arial" panose="020B0604020202020204" pitchFamily="34" charset="0"/>
              <a:buChar char="•"/>
            </a:pPr>
            <a:r>
              <a:rPr lang="en-US" dirty="0" err="1"/>
              <a:t>Không</a:t>
            </a:r>
            <a:r>
              <a:rPr lang="en-US" dirty="0"/>
              <a:t> </a:t>
            </a:r>
            <a:r>
              <a:rPr lang="en-US" dirty="0" err="1"/>
              <a:t>có</a:t>
            </a:r>
            <a:r>
              <a:rPr lang="en-US" dirty="0"/>
              <a:t> </a:t>
            </a:r>
            <a:r>
              <a:rPr lang="en-US" dirty="0" err="1"/>
              <a:t>phần</a:t>
            </a:r>
            <a:r>
              <a:rPr lang="en-US" dirty="0"/>
              <a:t> </a:t>
            </a:r>
            <a:r>
              <a:rPr lang="en-US" dirty="0" err="1"/>
              <a:t>mềm</a:t>
            </a:r>
            <a:r>
              <a:rPr lang="en-US" dirty="0"/>
              <a:t> Antivirus, </a:t>
            </a:r>
            <a:r>
              <a:rPr lang="en-US" dirty="0" err="1"/>
              <a:t>làm</a:t>
            </a:r>
            <a:r>
              <a:rPr lang="en-US" dirty="0"/>
              <a:t> </a:t>
            </a:r>
            <a:r>
              <a:rPr lang="en-US" dirty="0" err="1"/>
              <a:t>cho</a:t>
            </a:r>
            <a:r>
              <a:rPr lang="en-US" dirty="0"/>
              <a:t> </a:t>
            </a:r>
            <a:r>
              <a:rPr lang="en-US" dirty="0" err="1"/>
              <a:t>máy</a:t>
            </a:r>
            <a:r>
              <a:rPr lang="en-US" dirty="0"/>
              <a:t> </a:t>
            </a:r>
            <a:r>
              <a:rPr lang="en-US" dirty="0" err="1"/>
              <a:t>người</a:t>
            </a:r>
            <a:r>
              <a:rPr lang="en-US" dirty="0"/>
              <a:t> </a:t>
            </a:r>
            <a:r>
              <a:rPr lang="en-US" dirty="0" err="1"/>
              <a:t>dùng</a:t>
            </a:r>
            <a:r>
              <a:rPr lang="en-US" dirty="0"/>
              <a:t> </a:t>
            </a:r>
            <a:r>
              <a:rPr lang="en-US" dirty="0" err="1"/>
              <a:t>dễ</a:t>
            </a:r>
            <a:r>
              <a:rPr lang="en-US" dirty="0"/>
              <a:t> </a:t>
            </a:r>
            <a:r>
              <a:rPr lang="en-US" dirty="0" err="1"/>
              <a:t>bị</a:t>
            </a:r>
            <a:r>
              <a:rPr lang="en-US" dirty="0"/>
              <a:t> </a:t>
            </a:r>
            <a:r>
              <a:rPr lang="en-US" dirty="0" err="1"/>
              <a:t>chiếm</a:t>
            </a:r>
            <a:r>
              <a:rPr lang="en-US" dirty="0"/>
              <a:t> </a:t>
            </a:r>
            <a:r>
              <a:rPr lang="en-US" dirty="0" err="1"/>
              <a:t>quyền</a:t>
            </a:r>
            <a:r>
              <a:rPr lang="en-US" dirty="0"/>
              <a:t>, </a:t>
            </a:r>
            <a:r>
              <a:rPr lang="en-US" dirty="0" err="1"/>
              <a:t>nhiễm</a:t>
            </a:r>
            <a:r>
              <a:rPr lang="en-US" dirty="0"/>
              <a:t> malware</a:t>
            </a:r>
          </a:p>
          <a:p>
            <a:pPr marL="171450" indent="-171450">
              <a:buFont typeface="Arial" panose="020B0604020202020204" pitchFamily="34" charset="0"/>
              <a:buChar char="•"/>
            </a:pPr>
            <a:r>
              <a:rPr lang="en-US" dirty="0" err="1"/>
              <a:t>Chưa</a:t>
            </a:r>
            <a:r>
              <a:rPr lang="en-US" dirty="0"/>
              <a:t> </a:t>
            </a:r>
            <a:r>
              <a:rPr lang="en-US" dirty="0" err="1"/>
              <a:t>có</a:t>
            </a:r>
            <a:r>
              <a:rPr lang="en-US" dirty="0"/>
              <a:t> </a:t>
            </a:r>
            <a:r>
              <a:rPr lang="en-US" dirty="0" err="1"/>
              <a:t>chính</a:t>
            </a:r>
            <a:r>
              <a:rPr lang="en-US" dirty="0"/>
              <a:t> </a:t>
            </a:r>
            <a:r>
              <a:rPr lang="en-US" dirty="0" err="1"/>
              <a:t>sách</a:t>
            </a:r>
            <a:r>
              <a:rPr lang="en-US" dirty="0"/>
              <a:t> an </a:t>
            </a:r>
            <a:r>
              <a:rPr lang="en-US" dirty="0" err="1"/>
              <a:t>ninh</a:t>
            </a:r>
            <a:r>
              <a:rPr lang="en-US" dirty="0"/>
              <a:t> </a:t>
            </a:r>
            <a:r>
              <a:rPr lang="en-US" dirty="0" err="1"/>
              <a:t>tốt</a:t>
            </a:r>
            <a:r>
              <a:rPr lang="en-US" dirty="0"/>
              <a:t>, </a:t>
            </a:r>
            <a:r>
              <a:rPr lang="en-US" dirty="0" err="1"/>
              <a:t>nhân</a:t>
            </a:r>
            <a:r>
              <a:rPr lang="en-US" dirty="0"/>
              <a:t> viên </a:t>
            </a:r>
            <a:r>
              <a:rPr lang="en-US" dirty="0" err="1"/>
              <a:t>có</a:t>
            </a:r>
            <a:r>
              <a:rPr lang="en-US" dirty="0"/>
              <a:t> </a:t>
            </a:r>
            <a:r>
              <a:rPr lang="en-US" dirty="0" err="1"/>
              <a:t>thể</a:t>
            </a:r>
            <a:r>
              <a:rPr lang="en-US" dirty="0"/>
              <a:t> </a:t>
            </a:r>
            <a:r>
              <a:rPr lang="en-US" dirty="0" err="1"/>
              <a:t>lợi</a:t>
            </a:r>
            <a:r>
              <a:rPr lang="en-US" dirty="0"/>
              <a:t> </a:t>
            </a:r>
            <a:r>
              <a:rPr lang="en-US" dirty="0" err="1"/>
              <a:t>dụng</a:t>
            </a:r>
            <a:r>
              <a:rPr lang="en-US" dirty="0"/>
              <a:t> </a:t>
            </a:r>
            <a:r>
              <a:rPr lang="en-US" dirty="0" err="1"/>
              <a:t>để</a:t>
            </a:r>
            <a:r>
              <a:rPr lang="en-US" dirty="0"/>
              <a:t> </a:t>
            </a:r>
            <a:r>
              <a:rPr lang="en-US" dirty="0" err="1"/>
              <a:t>lấy</a:t>
            </a:r>
            <a:r>
              <a:rPr lang="en-US" dirty="0"/>
              <a:t> </a:t>
            </a:r>
            <a:r>
              <a:rPr lang="en-US" dirty="0" err="1"/>
              <a:t>dữ</a:t>
            </a:r>
            <a:r>
              <a:rPr lang="en-US" dirty="0"/>
              <a:t> </a:t>
            </a:r>
            <a:r>
              <a:rPr lang="en-US" dirty="0" err="1"/>
              <a:t>liệu</a:t>
            </a:r>
            <a:endParaRPr lang="en-US" dirty="0"/>
          </a:p>
        </p:txBody>
      </p:sp>
      <p:sp>
        <p:nvSpPr>
          <p:cNvPr id="4" name="Slide Number Placeholder 3"/>
          <p:cNvSpPr>
            <a:spLocks noGrp="1"/>
          </p:cNvSpPr>
          <p:nvPr>
            <p:ph type="sldNum" sz="quarter" idx="5"/>
          </p:nvPr>
        </p:nvSpPr>
        <p:spPr/>
        <p:txBody>
          <a:bodyPr/>
          <a:lstStyle/>
          <a:p>
            <a:fld id="{D94FD091-E887-4E55-AA28-7E43F1674DDD}" type="slidenum">
              <a:rPr lang="en-US" smtClean="0"/>
              <a:t>6</a:t>
            </a:fld>
            <a:endParaRPr lang="en-US"/>
          </a:p>
        </p:txBody>
      </p:sp>
    </p:spTree>
    <p:extLst>
      <p:ext uri="{BB962C8B-B14F-4D97-AF65-F5344CB8AC3E}">
        <p14:creationId xmlns:p14="http://schemas.microsoft.com/office/powerpoint/2010/main" val="3353411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en-US" dirty="0" err="1"/>
              <a:t>Không</a:t>
            </a:r>
            <a:r>
              <a:rPr lang="en-US" dirty="0"/>
              <a:t> </a:t>
            </a:r>
            <a:r>
              <a:rPr lang="en-US" dirty="0" err="1"/>
              <a:t>có</a:t>
            </a:r>
            <a:r>
              <a:rPr lang="en-US" dirty="0"/>
              <a:t> FW </a:t>
            </a:r>
            <a:r>
              <a:rPr lang="en-US" dirty="0" err="1"/>
              <a:t>chuyên</a:t>
            </a:r>
            <a:r>
              <a:rPr lang="en-US" dirty="0"/>
              <a:t> </a:t>
            </a:r>
            <a:r>
              <a:rPr lang="en-US" dirty="0" err="1"/>
              <a:t>dụng</a:t>
            </a:r>
            <a:r>
              <a:rPr lang="en-US" dirty="0"/>
              <a:t> </a:t>
            </a:r>
            <a:r>
              <a:rPr lang="en-US" dirty="0" err="1"/>
              <a:t>nên</a:t>
            </a:r>
            <a:r>
              <a:rPr lang="en-US" dirty="0"/>
              <a:t> </a:t>
            </a:r>
            <a:r>
              <a:rPr lang="en-US" dirty="0" err="1"/>
              <a:t>dễ</a:t>
            </a:r>
            <a:r>
              <a:rPr lang="en-US" dirty="0"/>
              <a:t> </a:t>
            </a:r>
            <a:r>
              <a:rPr lang="en-US" dirty="0" err="1"/>
              <a:t>bị</a:t>
            </a:r>
            <a:r>
              <a:rPr lang="en-US" dirty="0"/>
              <a:t> hacker </a:t>
            </a:r>
            <a:r>
              <a:rPr lang="en-US" dirty="0" err="1"/>
              <a:t>xâm</a:t>
            </a:r>
            <a:r>
              <a:rPr lang="en-US" dirty="0"/>
              <a:t> </a:t>
            </a:r>
            <a:r>
              <a:rPr lang="en-US" dirty="0" err="1"/>
              <a:t>nhập</a:t>
            </a:r>
            <a:r>
              <a:rPr lang="en-US" dirty="0"/>
              <a:t>, Hacker </a:t>
            </a:r>
            <a:r>
              <a:rPr lang="en-US" dirty="0" err="1"/>
              <a:t>cũng</a:t>
            </a:r>
            <a:r>
              <a:rPr lang="en-US" dirty="0"/>
              <a:t> </a:t>
            </a:r>
            <a:r>
              <a:rPr lang="en-US" dirty="0" err="1"/>
              <a:t>dễ</a:t>
            </a:r>
            <a:r>
              <a:rPr lang="en-US" dirty="0"/>
              <a:t> </a:t>
            </a:r>
            <a:r>
              <a:rPr lang="en-US" dirty="0" err="1"/>
              <a:t>dàng</a:t>
            </a:r>
            <a:r>
              <a:rPr lang="en-US" dirty="0"/>
              <a:t> </a:t>
            </a:r>
            <a:r>
              <a:rPr lang="en-US" dirty="0" err="1"/>
              <a:t>gửi</a:t>
            </a:r>
            <a:r>
              <a:rPr lang="en-US" dirty="0"/>
              <a:t> </a:t>
            </a:r>
            <a:r>
              <a:rPr lang="en-US" dirty="0" err="1"/>
              <a:t>dữ</a:t>
            </a:r>
            <a:r>
              <a:rPr lang="en-US" dirty="0"/>
              <a:t> </a:t>
            </a:r>
            <a:r>
              <a:rPr lang="en-US" dirty="0" err="1"/>
              <a:t>liệu</a:t>
            </a:r>
            <a:r>
              <a:rPr lang="en-US" dirty="0"/>
              <a:t> ra </a:t>
            </a:r>
            <a:r>
              <a:rPr lang="en-US" dirty="0" err="1"/>
              <a:t>ngoài</a:t>
            </a:r>
            <a:endParaRPr lang="en-US" dirty="0"/>
          </a:p>
          <a:p>
            <a:pPr marL="171450" indent="-171450">
              <a:buFontTx/>
              <a:buChar char="-"/>
            </a:pPr>
            <a:r>
              <a:rPr lang="en-US" dirty="0" err="1"/>
              <a:t>Không</a:t>
            </a:r>
            <a:r>
              <a:rPr lang="en-US" dirty="0"/>
              <a:t> </a:t>
            </a:r>
            <a:r>
              <a:rPr lang="en-US" dirty="0" err="1"/>
              <a:t>có</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giám</a:t>
            </a:r>
            <a:r>
              <a:rPr lang="en-US" dirty="0"/>
              <a:t> </a:t>
            </a:r>
            <a:r>
              <a:rPr lang="en-US" dirty="0" err="1"/>
              <a:t>sát</a:t>
            </a:r>
            <a:r>
              <a:rPr lang="en-US" dirty="0"/>
              <a:t>, </a:t>
            </a:r>
            <a:r>
              <a:rPr lang="en-US" dirty="0" err="1"/>
              <a:t>khó</a:t>
            </a:r>
            <a:r>
              <a:rPr lang="en-US" dirty="0"/>
              <a:t> </a:t>
            </a:r>
            <a:r>
              <a:rPr lang="en-US" dirty="0" err="1"/>
              <a:t>truy</a:t>
            </a:r>
            <a:r>
              <a:rPr lang="en-US" dirty="0"/>
              <a:t> </a:t>
            </a:r>
            <a:r>
              <a:rPr lang="en-US" dirty="0" err="1"/>
              <a:t>vết</a:t>
            </a:r>
            <a:r>
              <a:rPr lang="en-US" dirty="0"/>
              <a:t> </a:t>
            </a:r>
            <a:r>
              <a:rPr lang="en-US" dirty="0" err="1"/>
              <a:t>sự</a:t>
            </a:r>
            <a:r>
              <a:rPr lang="en-US" dirty="0"/>
              <a:t> </a:t>
            </a:r>
            <a:r>
              <a:rPr lang="en-US" dirty="0" err="1"/>
              <a:t>cố</a:t>
            </a:r>
            <a:r>
              <a:rPr lang="en-US" dirty="0"/>
              <a:t>, </a:t>
            </a:r>
          </a:p>
          <a:p>
            <a:pPr marL="171450" indent="-171450">
              <a:buFontTx/>
              <a:buChar char="-"/>
            </a:pPr>
            <a:r>
              <a:rPr lang="en-US" dirty="0" err="1"/>
              <a:t>Dễ</a:t>
            </a:r>
            <a:r>
              <a:rPr lang="en-US" dirty="0"/>
              <a:t> </a:t>
            </a:r>
            <a:r>
              <a:rPr lang="en-US" dirty="0" err="1"/>
              <a:t>bị</a:t>
            </a:r>
            <a:r>
              <a:rPr lang="en-US" dirty="0"/>
              <a:t> </a:t>
            </a:r>
            <a:r>
              <a:rPr lang="en-US" dirty="0" err="1"/>
              <a:t>nghe</a:t>
            </a:r>
            <a:r>
              <a:rPr lang="en-US" dirty="0"/>
              <a:t> </a:t>
            </a:r>
            <a:r>
              <a:rPr lang="en-US" dirty="0" err="1"/>
              <a:t>lén</a:t>
            </a:r>
            <a:r>
              <a:rPr lang="en-US" dirty="0"/>
              <a:t> </a:t>
            </a:r>
            <a:r>
              <a:rPr lang="en-US" dirty="0" err="1"/>
              <a:t>thông</a:t>
            </a:r>
            <a:r>
              <a:rPr lang="en-US" dirty="0"/>
              <a:t> tin do </a:t>
            </a:r>
            <a:r>
              <a:rPr lang="en-US" dirty="0" err="1"/>
              <a:t>việc</a:t>
            </a:r>
            <a:r>
              <a:rPr lang="en-US" dirty="0"/>
              <a:t> </a:t>
            </a:r>
            <a:r>
              <a:rPr lang="en-US" dirty="0" err="1"/>
              <a:t>không</a:t>
            </a:r>
            <a:r>
              <a:rPr lang="en-US" dirty="0"/>
              <a:t> </a:t>
            </a:r>
            <a:r>
              <a:rPr lang="en-US" dirty="0" err="1"/>
              <a:t>triển</a:t>
            </a:r>
            <a:r>
              <a:rPr lang="en-US" dirty="0"/>
              <a:t> </a:t>
            </a:r>
            <a:r>
              <a:rPr lang="en-US" dirty="0" err="1"/>
              <a:t>khai</a:t>
            </a:r>
            <a:r>
              <a:rPr lang="en-US" dirty="0"/>
              <a:t> </a:t>
            </a:r>
            <a:r>
              <a:rPr lang="en-US" dirty="0" err="1"/>
              <a:t>mã</a:t>
            </a:r>
            <a:r>
              <a:rPr lang="en-US" dirty="0"/>
              <a:t> </a:t>
            </a:r>
            <a:r>
              <a:rPr lang="en-US" dirty="0" err="1"/>
              <a:t>hóa</a:t>
            </a:r>
            <a:r>
              <a:rPr lang="en-US" dirty="0"/>
              <a:t> </a:t>
            </a:r>
            <a:r>
              <a:rPr lang="en-US" dirty="0" err="1"/>
              <a:t>đường</a:t>
            </a:r>
            <a:r>
              <a:rPr lang="en-US" dirty="0"/>
              <a:t> </a:t>
            </a:r>
            <a:r>
              <a:rPr lang="en-US" dirty="0" err="1"/>
              <a:t>truyền</a:t>
            </a:r>
            <a:r>
              <a:rPr lang="en-US" dirty="0"/>
              <a:t> </a:t>
            </a:r>
            <a:r>
              <a:rPr lang="en-US" dirty="0" err="1"/>
              <a:t>tốt</a:t>
            </a:r>
            <a:endParaRPr lang="en-US" dirty="0"/>
          </a:p>
          <a:p>
            <a:pPr marL="171450" indent="-171450">
              <a:buFontTx/>
              <a:buChar char="-"/>
            </a:pPr>
            <a:r>
              <a:rPr lang="en-US" dirty="0" err="1"/>
              <a:t>Không</a:t>
            </a:r>
            <a:r>
              <a:rPr lang="en-US" dirty="0"/>
              <a:t> </a:t>
            </a:r>
            <a:r>
              <a:rPr lang="en-US" dirty="0" err="1"/>
              <a:t>có</a:t>
            </a:r>
            <a:r>
              <a:rPr lang="en-US" dirty="0"/>
              <a:t> Email Security </a:t>
            </a:r>
            <a:r>
              <a:rPr lang="en-US" dirty="0" err="1"/>
              <a:t>nên</a:t>
            </a:r>
            <a:r>
              <a:rPr lang="en-US" dirty="0"/>
              <a:t> </a:t>
            </a:r>
            <a:r>
              <a:rPr lang="en-US" dirty="0" err="1"/>
              <a:t>dễ</a:t>
            </a:r>
            <a:r>
              <a:rPr lang="en-US" dirty="0"/>
              <a:t> </a:t>
            </a:r>
            <a:r>
              <a:rPr lang="en-US" dirty="0" err="1"/>
              <a:t>bị</a:t>
            </a:r>
            <a:r>
              <a:rPr lang="en-US" dirty="0"/>
              <a:t> </a:t>
            </a:r>
            <a:r>
              <a:rPr lang="en-US" dirty="0" err="1"/>
              <a:t>gửi</a:t>
            </a:r>
            <a:r>
              <a:rPr lang="en-US" dirty="0"/>
              <a:t> link spam, </a:t>
            </a:r>
            <a:r>
              <a:rPr lang="en-US" dirty="0" err="1"/>
              <a:t>mã</a:t>
            </a:r>
            <a:r>
              <a:rPr lang="en-US" dirty="0"/>
              <a:t> </a:t>
            </a:r>
            <a:r>
              <a:rPr lang="en-US" dirty="0" err="1"/>
              <a:t>độc</a:t>
            </a:r>
            <a:endParaRPr lang="en-US" dirty="0"/>
          </a:p>
          <a:p>
            <a:pPr marL="171450" indent="-171450">
              <a:buFontTx/>
              <a:buChar char="-"/>
            </a:pPr>
            <a:r>
              <a:rPr lang="en-US" dirty="0" err="1"/>
              <a:t>Không</a:t>
            </a:r>
            <a:r>
              <a:rPr lang="en-US" dirty="0"/>
              <a:t> </a:t>
            </a:r>
            <a:r>
              <a:rPr lang="en-US" dirty="0" err="1"/>
              <a:t>có</a:t>
            </a:r>
            <a:r>
              <a:rPr lang="en-US" dirty="0"/>
              <a:t> </a:t>
            </a:r>
            <a:r>
              <a:rPr lang="en-US" dirty="0" err="1"/>
              <a:t>Endpoiint</a:t>
            </a:r>
            <a:r>
              <a:rPr lang="en-US" dirty="0"/>
              <a:t> Security </a:t>
            </a:r>
            <a:r>
              <a:rPr lang="en-US" dirty="0" err="1"/>
              <a:t>nên</a:t>
            </a:r>
            <a:r>
              <a:rPr lang="en-US" dirty="0"/>
              <a:t> </a:t>
            </a:r>
            <a:r>
              <a:rPr lang="en-US" dirty="0" err="1"/>
              <a:t>dễ</a:t>
            </a:r>
            <a:r>
              <a:rPr lang="en-US" dirty="0"/>
              <a:t> </a:t>
            </a:r>
            <a:r>
              <a:rPr lang="en-US" dirty="0" err="1"/>
              <a:t>bị</a:t>
            </a:r>
            <a:r>
              <a:rPr lang="en-US" dirty="0"/>
              <a:t> </a:t>
            </a:r>
            <a:r>
              <a:rPr lang="en-US" dirty="0" err="1"/>
              <a:t>cài</a:t>
            </a:r>
            <a:r>
              <a:rPr lang="en-US" dirty="0"/>
              <a:t> </a:t>
            </a:r>
            <a:r>
              <a:rPr lang="en-US" dirty="0" err="1"/>
              <a:t>cắm</a:t>
            </a:r>
            <a:r>
              <a:rPr lang="en-US" dirty="0"/>
              <a:t> </a:t>
            </a:r>
            <a:r>
              <a:rPr lang="en-US" dirty="0" err="1"/>
              <a:t>mã</a:t>
            </a:r>
            <a:r>
              <a:rPr lang="en-US" dirty="0"/>
              <a:t> </a:t>
            </a:r>
            <a:r>
              <a:rPr lang="en-US" dirty="0" err="1"/>
              <a:t>độc</a:t>
            </a:r>
            <a:r>
              <a:rPr lang="en-US" dirty="0"/>
              <a:t>, backdoor</a:t>
            </a:r>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7</a:t>
            </a:fld>
            <a:endParaRPr lang="en-US"/>
          </a:p>
        </p:txBody>
      </p:sp>
    </p:spTree>
    <p:extLst>
      <p:ext uri="{BB962C8B-B14F-4D97-AF65-F5344CB8AC3E}">
        <p14:creationId xmlns:p14="http://schemas.microsoft.com/office/powerpoint/2010/main" val="20562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en-US" dirty="0" err="1"/>
              <a:t>Không</a:t>
            </a:r>
            <a:r>
              <a:rPr lang="en-US" dirty="0"/>
              <a:t> </a:t>
            </a:r>
            <a:r>
              <a:rPr lang="en-US" dirty="0" err="1"/>
              <a:t>có</a:t>
            </a:r>
            <a:r>
              <a:rPr lang="en-US" dirty="0"/>
              <a:t> FW </a:t>
            </a:r>
            <a:r>
              <a:rPr lang="en-US" dirty="0" err="1"/>
              <a:t>chuyên</a:t>
            </a:r>
            <a:r>
              <a:rPr lang="en-US" dirty="0"/>
              <a:t> </a:t>
            </a:r>
            <a:r>
              <a:rPr lang="en-US" dirty="0" err="1"/>
              <a:t>dụng</a:t>
            </a:r>
            <a:r>
              <a:rPr lang="en-US" dirty="0"/>
              <a:t>, </a:t>
            </a:r>
            <a:r>
              <a:rPr lang="en-US" dirty="0" err="1"/>
              <a:t>người</a:t>
            </a:r>
            <a:r>
              <a:rPr lang="en-US" dirty="0"/>
              <a:t> </a:t>
            </a:r>
            <a:r>
              <a:rPr lang="en-US" dirty="0" err="1"/>
              <a:t>dùng</a:t>
            </a:r>
            <a:r>
              <a:rPr lang="en-US" dirty="0"/>
              <a:t> </a:t>
            </a:r>
            <a:r>
              <a:rPr lang="en-US" dirty="0" err="1"/>
              <a:t>dễ</a:t>
            </a:r>
            <a:r>
              <a:rPr lang="en-US" dirty="0"/>
              <a:t> </a:t>
            </a:r>
            <a:r>
              <a:rPr lang="en-US" dirty="0" err="1"/>
              <a:t>gửi</a:t>
            </a:r>
            <a:r>
              <a:rPr lang="en-US" dirty="0"/>
              <a:t> </a:t>
            </a:r>
            <a:r>
              <a:rPr lang="en-US" dirty="0" err="1"/>
              <a:t>dữ</a:t>
            </a:r>
            <a:r>
              <a:rPr lang="en-US" dirty="0"/>
              <a:t> </a:t>
            </a:r>
            <a:r>
              <a:rPr lang="en-US" dirty="0" err="1"/>
              <a:t>liệu</a:t>
            </a:r>
            <a:r>
              <a:rPr lang="en-US" dirty="0"/>
              <a:t> </a:t>
            </a:r>
            <a:r>
              <a:rPr lang="en-US" dirty="0" err="1"/>
              <a:t>lên</a:t>
            </a:r>
            <a:r>
              <a:rPr lang="en-US" dirty="0"/>
              <a:t> google drive, </a:t>
            </a:r>
            <a:r>
              <a:rPr lang="en-US" dirty="0" err="1"/>
              <a:t>onedrive</a:t>
            </a:r>
            <a:endParaRPr lang="en-US" dirty="0"/>
          </a:p>
          <a:p>
            <a:pPr marL="171450" indent="-171450">
              <a:buFontTx/>
              <a:buChar char="-"/>
            </a:pPr>
            <a:r>
              <a:rPr lang="en-US" dirty="0"/>
              <a:t>Nhân viên </a:t>
            </a:r>
            <a:r>
              <a:rPr lang="en-US" dirty="0" err="1"/>
              <a:t>có</a:t>
            </a:r>
            <a:r>
              <a:rPr lang="en-US" dirty="0"/>
              <a:t> </a:t>
            </a:r>
            <a:r>
              <a:rPr lang="en-US" dirty="0" err="1"/>
              <a:t>thể</a:t>
            </a:r>
            <a:r>
              <a:rPr lang="en-US" dirty="0"/>
              <a:t> </a:t>
            </a:r>
            <a:r>
              <a:rPr lang="en-US" dirty="0" err="1"/>
              <a:t>tận</a:t>
            </a:r>
            <a:r>
              <a:rPr lang="en-US" dirty="0"/>
              <a:t> </a:t>
            </a:r>
            <a:r>
              <a:rPr lang="en-US" dirty="0" err="1"/>
              <a:t>dụng</a:t>
            </a:r>
            <a:r>
              <a:rPr lang="en-US" dirty="0"/>
              <a:t> </a:t>
            </a:r>
            <a:r>
              <a:rPr lang="en-US" dirty="0" err="1"/>
              <a:t>để</a:t>
            </a:r>
            <a:r>
              <a:rPr lang="en-US" dirty="0"/>
              <a:t> Share File Peer-to-peer ra </a:t>
            </a:r>
            <a:r>
              <a:rPr lang="en-US" dirty="0" err="1"/>
              <a:t>ngoài</a:t>
            </a:r>
            <a:endParaRPr lang="en-US" dirty="0"/>
          </a:p>
          <a:p>
            <a:pPr marL="171450" indent="-171450">
              <a:buFontTx/>
              <a:buChar char="-"/>
            </a:pPr>
            <a:r>
              <a:rPr lang="en-US" dirty="0" err="1"/>
              <a:t>Không</a:t>
            </a:r>
            <a:r>
              <a:rPr lang="en-US" dirty="0"/>
              <a:t> </a:t>
            </a:r>
            <a:r>
              <a:rPr lang="en-US" dirty="0" err="1"/>
              <a:t>có</a:t>
            </a:r>
            <a:r>
              <a:rPr lang="en-US" dirty="0"/>
              <a:t> </a:t>
            </a:r>
            <a:r>
              <a:rPr lang="en-US" dirty="0" err="1"/>
              <a:t>chính</a:t>
            </a:r>
            <a:r>
              <a:rPr lang="en-US" dirty="0"/>
              <a:t> </a:t>
            </a:r>
            <a:r>
              <a:rPr lang="en-US" dirty="0" err="1"/>
              <a:t>sách</a:t>
            </a:r>
            <a:r>
              <a:rPr lang="en-US" dirty="0"/>
              <a:t>, </a:t>
            </a:r>
            <a:r>
              <a:rPr lang="en-US" dirty="0" err="1"/>
              <a:t>quy</a:t>
            </a:r>
            <a:r>
              <a:rPr lang="en-US" dirty="0"/>
              <a:t> </a:t>
            </a:r>
            <a:r>
              <a:rPr lang="en-US" dirty="0" err="1"/>
              <a:t>định</a:t>
            </a:r>
            <a:r>
              <a:rPr lang="en-US" dirty="0"/>
              <a:t> </a:t>
            </a:r>
            <a:r>
              <a:rPr lang="en-US" dirty="0" err="1"/>
              <a:t>về</a:t>
            </a:r>
            <a:r>
              <a:rPr lang="en-US" dirty="0"/>
              <a:t> </a:t>
            </a:r>
            <a:r>
              <a:rPr lang="en-US" dirty="0" err="1"/>
              <a:t>việc</a:t>
            </a:r>
            <a:r>
              <a:rPr lang="en-US" dirty="0"/>
              <a:t> in </a:t>
            </a:r>
            <a:r>
              <a:rPr lang="en-US" dirty="0" err="1"/>
              <a:t>ấn</a:t>
            </a:r>
            <a:r>
              <a:rPr lang="en-US" dirty="0"/>
              <a:t> </a:t>
            </a:r>
            <a:r>
              <a:rPr lang="en-US" dirty="0" err="1"/>
              <a:t>dữ</a:t>
            </a:r>
            <a:r>
              <a:rPr lang="en-US" dirty="0"/>
              <a:t> </a:t>
            </a:r>
            <a:r>
              <a:rPr lang="en-US" dirty="0" err="1"/>
              <a:t>liệu</a:t>
            </a:r>
            <a:r>
              <a:rPr lang="en-US" dirty="0"/>
              <a:t> </a:t>
            </a:r>
            <a:r>
              <a:rPr lang="en-US" dirty="0">
                <a:sym typeface="Wingdings" panose="05000000000000000000" pitchFamily="2" charset="2"/>
              </a:rPr>
              <a:t> Nhân viên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lợi</a:t>
            </a:r>
            <a:r>
              <a:rPr lang="en-US" dirty="0">
                <a:sym typeface="Wingdings" panose="05000000000000000000" pitchFamily="2" charset="2"/>
              </a:rPr>
              <a:t> </a:t>
            </a:r>
            <a:r>
              <a:rPr lang="en-US" dirty="0" err="1">
                <a:sym typeface="Wingdings" panose="05000000000000000000" pitchFamily="2" charset="2"/>
              </a:rPr>
              <a:t>dụng</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bán</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tin</a:t>
            </a:r>
            <a:endParaRPr lang="en-US" dirty="0"/>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8</a:t>
            </a:fld>
            <a:endParaRPr lang="en-US"/>
          </a:p>
        </p:txBody>
      </p:sp>
    </p:spTree>
    <p:extLst>
      <p:ext uri="{BB962C8B-B14F-4D97-AF65-F5344CB8AC3E}">
        <p14:creationId xmlns:p14="http://schemas.microsoft.com/office/powerpoint/2010/main" val="338997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Về</a:t>
            </a:r>
            <a:r>
              <a:rPr lang="en-US" dirty="0"/>
              <a:t> Risk Score </a:t>
            </a:r>
            <a:r>
              <a:rPr lang="en-US" dirty="0" err="1"/>
              <a:t>của</a:t>
            </a:r>
            <a:r>
              <a:rPr lang="en-US" dirty="0"/>
              <a:t> </a:t>
            </a:r>
            <a:r>
              <a:rPr lang="en-US" dirty="0" err="1"/>
              <a:t>hệ</a:t>
            </a:r>
            <a:r>
              <a:rPr lang="en-US" dirty="0"/>
              <a:t> </a:t>
            </a:r>
            <a:r>
              <a:rPr lang="en-US" dirty="0" err="1"/>
              <a:t>thống</a:t>
            </a:r>
            <a:r>
              <a:rPr lang="en-US" dirty="0"/>
              <a:t> </a:t>
            </a:r>
            <a:r>
              <a:rPr lang="en-US" dirty="0" err="1"/>
              <a:t>hiện</a:t>
            </a:r>
            <a:r>
              <a:rPr lang="en-US" dirty="0"/>
              <a:t> </a:t>
            </a:r>
            <a:r>
              <a:rPr lang="en-US" dirty="0" err="1"/>
              <a:t>tại</a:t>
            </a:r>
            <a:r>
              <a:rPr lang="en-US" dirty="0"/>
              <a:t> </a:t>
            </a:r>
            <a:r>
              <a:rPr lang="en-US" dirty="0" err="1"/>
              <a:t>như</a:t>
            </a:r>
            <a:r>
              <a:rPr lang="en-US" dirty="0"/>
              <a:t> </a:t>
            </a:r>
            <a:r>
              <a:rPr lang="en-US" dirty="0" err="1"/>
              <a:t>hình</a:t>
            </a:r>
            <a:r>
              <a:rPr lang="en-US" dirty="0"/>
              <a:t> </a:t>
            </a:r>
            <a:r>
              <a:rPr lang="en-US" dirty="0" err="1"/>
              <a:t>vẽ</a:t>
            </a:r>
            <a:r>
              <a:rPr lang="en-US" dirty="0"/>
              <a:t> </a:t>
            </a:r>
            <a:r>
              <a:rPr lang="en-US" dirty="0" err="1"/>
              <a:t>cho</a:t>
            </a:r>
            <a:r>
              <a:rPr lang="en-US" dirty="0"/>
              <a:t> </a:t>
            </a:r>
            <a:r>
              <a:rPr lang="en-US" dirty="0" err="1"/>
              <a:t>thấy</a:t>
            </a:r>
            <a:r>
              <a:rPr lang="en-US" dirty="0"/>
              <a:t> File Server </a:t>
            </a:r>
            <a:r>
              <a:rPr lang="en-US" dirty="0" err="1"/>
              <a:t>đang</a:t>
            </a:r>
            <a:r>
              <a:rPr lang="en-US" dirty="0"/>
              <a:t> </a:t>
            </a:r>
            <a:r>
              <a:rPr lang="en-US" dirty="0" err="1"/>
              <a:t>gặp</a:t>
            </a:r>
            <a:r>
              <a:rPr lang="en-US" dirty="0"/>
              <a:t> </a:t>
            </a:r>
            <a:r>
              <a:rPr lang="en-US" dirty="0" err="1"/>
              <a:t>rủi</a:t>
            </a:r>
            <a:r>
              <a:rPr lang="en-US" dirty="0"/>
              <a:t> </a:t>
            </a:r>
            <a:r>
              <a:rPr lang="en-US" dirty="0" err="1"/>
              <a:t>ro</a:t>
            </a:r>
            <a:r>
              <a:rPr lang="en-US" dirty="0"/>
              <a:t> cao </a:t>
            </a:r>
            <a:r>
              <a:rPr lang="en-US" dirty="0" err="1"/>
              <a:t>nhất</a:t>
            </a:r>
            <a:r>
              <a:rPr lang="en-US" dirty="0"/>
              <a:t>. </a:t>
            </a:r>
            <a:r>
              <a:rPr lang="en-US" dirty="0" err="1"/>
              <a:t>Mặc</a:t>
            </a:r>
            <a:r>
              <a:rPr lang="en-US" dirty="0"/>
              <a:t> </a:t>
            </a:r>
            <a:r>
              <a:rPr lang="en-US" dirty="0" err="1"/>
              <a:t>dù</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nội</a:t>
            </a:r>
            <a:r>
              <a:rPr lang="en-US" dirty="0"/>
              <a:t> </a:t>
            </a:r>
            <a:r>
              <a:rPr lang="en-US" dirty="0" err="1"/>
              <a:t>bộ</a:t>
            </a:r>
            <a:r>
              <a:rPr lang="en-US" dirty="0"/>
              <a:t>, </a:t>
            </a:r>
            <a:r>
              <a:rPr lang="en-US" dirty="0" err="1"/>
              <a:t>không</a:t>
            </a:r>
            <a:r>
              <a:rPr lang="en-US" dirty="0"/>
              <a:t> public internet </a:t>
            </a:r>
            <a:r>
              <a:rPr lang="en-US" dirty="0" err="1"/>
              <a:t>nhưng</a:t>
            </a:r>
            <a:r>
              <a:rPr lang="en-US" dirty="0"/>
              <a:t> </a:t>
            </a:r>
            <a:r>
              <a:rPr lang="en-US" dirty="0" err="1"/>
              <a:t>đây</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chứa</a:t>
            </a:r>
            <a:r>
              <a:rPr lang="en-US" dirty="0"/>
              <a:t> </a:t>
            </a:r>
            <a:r>
              <a:rPr lang="en-US" dirty="0" err="1"/>
              <a:t>nhiều</a:t>
            </a:r>
            <a:r>
              <a:rPr lang="en-US" dirty="0"/>
              <a:t> </a:t>
            </a:r>
            <a:r>
              <a:rPr lang="en-US" dirty="0" err="1"/>
              <a:t>dữ</a:t>
            </a:r>
            <a:r>
              <a:rPr lang="en-US" dirty="0"/>
              <a:t> </a:t>
            </a:r>
            <a:r>
              <a:rPr lang="en-US" dirty="0" err="1"/>
              <a:t>liệu</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khi</a:t>
            </a:r>
            <a:r>
              <a:rPr lang="en-US" dirty="0"/>
              <a:t> </a:t>
            </a:r>
            <a:r>
              <a:rPr lang="en-US" dirty="0" err="1"/>
              <a:t>cơ</a:t>
            </a:r>
            <a:r>
              <a:rPr lang="en-US" dirty="0"/>
              <a:t> </a:t>
            </a:r>
            <a:r>
              <a:rPr lang="en-US" dirty="0" err="1"/>
              <a:t>chế</a:t>
            </a:r>
            <a:r>
              <a:rPr lang="en-US" dirty="0"/>
              <a:t> </a:t>
            </a:r>
            <a:r>
              <a:rPr lang="en-US" dirty="0" err="1"/>
              <a:t>chiếm</a:t>
            </a:r>
            <a:r>
              <a:rPr lang="en-US" dirty="0"/>
              <a:t> </a:t>
            </a:r>
            <a:r>
              <a:rPr lang="en-US" dirty="0" err="1"/>
              <a:t>soát</a:t>
            </a:r>
            <a:r>
              <a:rPr lang="en-US" dirty="0"/>
              <a:t> </a:t>
            </a:r>
            <a:r>
              <a:rPr lang="en-US" dirty="0" err="1"/>
              <a:t>hiện</a:t>
            </a:r>
            <a:r>
              <a:rPr lang="en-US" dirty="0"/>
              <a:t> </a:t>
            </a:r>
            <a:r>
              <a:rPr lang="en-US" dirty="0" err="1"/>
              <a:t>chưa</a:t>
            </a:r>
            <a:r>
              <a:rPr lang="en-US" dirty="0"/>
              <a:t> </a:t>
            </a:r>
            <a:r>
              <a:rPr lang="en-US" dirty="0" err="1"/>
              <a:t>tốt</a:t>
            </a:r>
            <a:r>
              <a:rPr lang="en-US" dirty="0"/>
              <a:t> </a:t>
            </a:r>
            <a:r>
              <a:rPr lang="en-US" dirty="0" err="1"/>
              <a:t>nên</a:t>
            </a:r>
            <a:r>
              <a:rPr lang="en-US" dirty="0"/>
              <a:t> </a:t>
            </a:r>
            <a:r>
              <a:rPr lang="en-US" dirty="0" err="1"/>
              <a:t>nhóm</a:t>
            </a:r>
            <a:r>
              <a:rPr lang="en-US" dirty="0"/>
              <a:t> </a:t>
            </a:r>
            <a:r>
              <a:rPr lang="en-US" dirty="0" err="1"/>
              <a:t>em</a:t>
            </a:r>
            <a:r>
              <a:rPr lang="en-US" dirty="0"/>
              <a:t> </a:t>
            </a:r>
            <a:r>
              <a:rPr lang="en-US" dirty="0" err="1"/>
              <a:t>đánh</a:t>
            </a:r>
            <a:r>
              <a:rPr lang="en-US" dirty="0"/>
              <a:t> </a:t>
            </a:r>
            <a:r>
              <a:rPr lang="en-US" dirty="0" err="1"/>
              <a:t>giá</a:t>
            </a:r>
            <a:r>
              <a:rPr lang="en-US" dirty="0"/>
              <a:t> </a:t>
            </a:r>
            <a:r>
              <a:rPr lang="en-US" dirty="0" err="1"/>
              <a:t>đây</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rủi</a:t>
            </a:r>
            <a:r>
              <a:rPr lang="en-US" dirty="0"/>
              <a:t> </a:t>
            </a:r>
            <a:r>
              <a:rPr lang="en-US" dirty="0" err="1"/>
              <a:t>ro</a:t>
            </a:r>
            <a:r>
              <a:rPr lang="en-US" dirty="0"/>
              <a:t> cao </a:t>
            </a:r>
            <a:r>
              <a:rPr lang="en-US" dirty="0" err="1"/>
              <a:t>nhất</a:t>
            </a:r>
            <a:r>
              <a:rPr lang="en-US" dirty="0"/>
              <a:t>.</a:t>
            </a:r>
          </a:p>
        </p:txBody>
      </p:sp>
      <p:sp>
        <p:nvSpPr>
          <p:cNvPr id="4" name="Chỗ dành sẵn cho Số hiệu Bản chiếu 3"/>
          <p:cNvSpPr>
            <a:spLocks noGrp="1"/>
          </p:cNvSpPr>
          <p:nvPr>
            <p:ph type="sldNum" sz="quarter" idx="5"/>
          </p:nvPr>
        </p:nvSpPr>
        <p:spPr/>
        <p:txBody>
          <a:bodyPr/>
          <a:lstStyle/>
          <a:p>
            <a:fld id="{D94FD091-E887-4E55-AA28-7E43F1674DDD}" type="slidenum">
              <a:rPr lang="en-US" smtClean="0"/>
              <a:t>9</a:t>
            </a:fld>
            <a:endParaRPr lang="en-US"/>
          </a:p>
        </p:txBody>
      </p:sp>
    </p:spTree>
    <p:extLst>
      <p:ext uri="{BB962C8B-B14F-4D97-AF65-F5344CB8AC3E}">
        <p14:creationId xmlns:p14="http://schemas.microsoft.com/office/powerpoint/2010/main" val="273195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207D1553-A824-4AF8-926F-1B2FD4F86D89}"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871040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vi-VN"/>
              <a:t>Bấm để sửa kiểu tiêu đề Bản cái</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65F00C53-7634-4612-B9BB-7C9F6359D5EE}"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46818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Chỉnh sửa kiểu văn bản của Bản cái</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D2F6ACD9-0B8A-4560-BE88-BC14CD49A25E}"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00502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vi-VN"/>
              <a:t>Bấm để sửa kiểu tiêu đề Bản cái</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C709C1FE-E3B4-47C1-AE8D-74DE19DC87E6}"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781589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Chỉnh sửa kiểu văn bản của Bản cái</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B5E7A345-FE3E-4F70-A726-BAD90FFAC2A6}"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13221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Đúng hoặc Sai">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Chỉnh sửa kiểu văn bản của Bản cái</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B664B21C-B5DC-4FB8-953F-87E5E2B1CFB1}"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4266794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321766DF-B54F-45DB-8D64-8F6B0CA249F9}"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341587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vi-VN"/>
              <a:t>Bấm để sửa kiểu tiêu đề Bản cái</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6315896B-E1A2-45C5-981F-103783BA427D}"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104446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0CC4EE53-353A-441E-B38E-8B038CC6C1DC}"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1516664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8E3E502D-6EEC-4FB0-A213-C53F97276611}"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3803009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705C6D92-BAE0-4051-AF9C-287BAC5AFC2F}" type="datetime1">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3895567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6BAE4247-9984-4EE3-88E3-138F21498019}" type="datetime1">
              <a:rPr lang="en-US" smtClean="0"/>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562794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EAAD15A7-21FF-4DA3-B5A9-774997F1DB40}" type="datetime1">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139097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611AA-2DE8-4D97-9723-D9905A9FCDB3}" type="datetime1">
              <a:rPr lang="en-US" smtClean="0"/>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4160784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vi-VN"/>
              <a:t>Bấm để sửa kiểu tiêu đề Bản cái</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87E47E89-5AA9-4A25-8B77-A21CB1356670}" type="datetime1">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EBE66-EE01-477B-A047-C212061A1118}" type="slidenum">
              <a:rPr lang="en-US" smtClean="0"/>
              <a:t>‹#›</a:t>
            </a:fld>
            <a:endParaRPr lang="en-US"/>
          </a:p>
        </p:txBody>
      </p:sp>
    </p:spTree>
    <p:extLst>
      <p:ext uri="{BB962C8B-B14F-4D97-AF65-F5344CB8AC3E}">
        <p14:creationId xmlns:p14="http://schemas.microsoft.com/office/powerpoint/2010/main" val="316365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EBE66-EE01-477B-A047-C212061A1118}" type="slidenum">
              <a:rPr lang="en-US" smtClean="0"/>
              <a:t>‹#›</a:t>
            </a:fld>
            <a:endParaRPr lang="en-US"/>
          </a:p>
        </p:txBody>
      </p:sp>
      <p:sp>
        <p:nvSpPr>
          <p:cNvPr id="5" name="Date Placeholder 4"/>
          <p:cNvSpPr>
            <a:spLocks noGrp="1"/>
          </p:cNvSpPr>
          <p:nvPr>
            <p:ph type="dt" sz="half" idx="10"/>
          </p:nvPr>
        </p:nvSpPr>
        <p:spPr/>
        <p:txBody>
          <a:bodyPr/>
          <a:lstStyle/>
          <a:p>
            <a:fld id="{42994046-47F4-4AA6-8F28-9872569BEDC7}" type="datetime1">
              <a:rPr lang="en-US" smtClean="0"/>
              <a:t>12/9/2023</a:t>
            </a:fld>
            <a:endParaRPr lang="en-US"/>
          </a:p>
        </p:txBody>
      </p:sp>
    </p:spTree>
    <p:extLst>
      <p:ext uri="{BB962C8B-B14F-4D97-AF65-F5344CB8AC3E}">
        <p14:creationId xmlns:p14="http://schemas.microsoft.com/office/powerpoint/2010/main" val="203306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vi-VN"/>
              <a:t>Bấm để sửa kiểu tiêu đề Bản cái</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1721096-68E0-471F-83AB-56675C5E6B09}" type="datetime1">
              <a:rPr lang="en-US" smtClean="0"/>
              <a:t>12/9/2023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1EBE66-EE01-477B-A047-C212061A1118}" type="slidenum">
              <a:rPr lang="en-US" smtClean="0"/>
              <a:t>‹#›</a:t>
            </a:fld>
            <a:endParaRPr lang="en-US"/>
          </a:p>
        </p:txBody>
      </p:sp>
    </p:spTree>
    <p:extLst>
      <p:ext uri="{BB962C8B-B14F-4D97-AF65-F5344CB8AC3E}">
        <p14:creationId xmlns:p14="http://schemas.microsoft.com/office/powerpoint/2010/main" val="322044751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bin"/></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200E75-CAAC-4D02-9669-749DA3863E7A}"/>
              </a:ext>
            </a:extLst>
          </p:cNvPr>
          <p:cNvSpPr>
            <a:spLocks noGrp="1"/>
          </p:cNvSpPr>
          <p:nvPr>
            <p:ph type="ctrTitle"/>
          </p:nvPr>
        </p:nvSpPr>
        <p:spPr>
          <a:xfrm>
            <a:off x="65557" y="3095470"/>
            <a:ext cx="10649955" cy="863839"/>
          </a:xfrm>
        </p:spPr>
        <p:txBody>
          <a:bodyPr/>
          <a:lstStyle/>
          <a:p>
            <a:pPr algn="ctr"/>
            <a:r>
              <a:rPr lang="en-US" dirty="0">
                <a:latin typeface="Times New Roman" panose="02020603050405020304" pitchFamily="18" charset="0"/>
                <a:cs typeface="Times New Roman" panose="02020603050405020304" pitchFamily="18" charset="0"/>
              </a:rPr>
              <a:t>DATA LOSS PREVENTION</a:t>
            </a:r>
          </a:p>
        </p:txBody>
      </p:sp>
      <p:sp>
        <p:nvSpPr>
          <p:cNvPr id="3" name="Tiêu đề phụ 2">
            <a:extLst>
              <a:ext uri="{FF2B5EF4-FFF2-40B4-BE49-F238E27FC236}">
                <a16:creationId xmlns:a16="http://schemas.microsoft.com/office/drawing/2014/main" id="{97F32C18-0B4F-41CC-8575-67D2566BF207}"/>
              </a:ext>
            </a:extLst>
          </p:cNvPr>
          <p:cNvSpPr>
            <a:spLocks noGrp="1"/>
          </p:cNvSpPr>
          <p:nvPr>
            <p:ph type="subTitle" idx="1"/>
          </p:nvPr>
        </p:nvSpPr>
        <p:spPr>
          <a:xfrm>
            <a:off x="1308212" y="4109916"/>
            <a:ext cx="4082322" cy="451968"/>
          </a:xfrm>
        </p:spPr>
        <p:txBody>
          <a:bodyPr>
            <a:normAutofit fontScale="85000" lnSpcReduction="10000"/>
          </a:bodyPr>
          <a:lstStyle/>
          <a:p>
            <a:r>
              <a:rPr lang="en-US" sz="2400" b="1" dirty="0">
                <a:solidFill>
                  <a:schemeClr val="accent4"/>
                </a:solidFill>
                <a:latin typeface="Times New Roman" panose="02020603050405020304" pitchFamily="18" charset="0"/>
                <a:cs typeface="Times New Roman" panose="02020603050405020304" pitchFamily="18" charset="0"/>
              </a:rPr>
              <a:t>GV H</a:t>
            </a:r>
            <a:r>
              <a:rPr lang="vi-VN" sz="2400" b="1" dirty="0">
                <a:solidFill>
                  <a:schemeClr val="accent4"/>
                </a:solidFill>
                <a:latin typeface="Times New Roman" panose="02020603050405020304" pitchFamily="18" charset="0"/>
                <a:cs typeface="Times New Roman" panose="02020603050405020304" pitchFamily="18" charset="0"/>
              </a:rPr>
              <a:t>ư</a:t>
            </a:r>
            <a:r>
              <a:rPr lang="en-US" sz="2400" b="1" dirty="0" err="1">
                <a:solidFill>
                  <a:schemeClr val="accent4"/>
                </a:solidFill>
                <a:latin typeface="Times New Roman" panose="02020603050405020304" pitchFamily="18" charset="0"/>
                <a:cs typeface="Times New Roman" panose="02020603050405020304" pitchFamily="18" charset="0"/>
              </a:rPr>
              <a:t>ớng</a:t>
            </a:r>
            <a:r>
              <a:rPr lang="en-US" sz="2400" b="1" dirty="0">
                <a:solidFill>
                  <a:schemeClr val="accent4"/>
                </a:solidFill>
                <a:latin typeface="Times New Roman" panose="02020603050405020304" pitchFamily="18" charset="0"/>
                <a:cs typeface="Times New Roman" panose="02020603050405020304" pitchFamily="18" charset="0"/>
              </a:rPr>
              <a:t> </a:t>
            </a:r>
            <a:r>
              <a:rPr lang="en-US" sz="2400" b="1" dirty="0" err="1">
                <a:solidFill>
                  <a:schemeClr val="accent4"/>
                </a:solidFill>
                <a:latin typeface="Times New Roman" panose="02020603050405020304" pitchFamily="18" charset="0"/>
                <a:cs typeface="Times New Roman" panose="02020603050405020304" pitchFamily="18" charset="0"/>
              </a:rPr>
              <a:t>dẫn</a:t>
            </a:r>
            <a:r>
              <a:rPr lang="en-US" sz="2400" b="1" dirty="0">
                <a:solidFill>
                  <a:schemeClr val="accent4"/>
                </a:solidFill>
                <a:latin typeface="Times New Roman" panose="02020603050405020304" pitchFamily="18" charset="0"/>
                <a:cs typeface="Times New Roman" panose="02020603050405020304" pitchFamily="18" charset="0"/>
              </a:rPr>
              <a:t>: </a:t>
            </a:r>
            <a:r>
              <a:rPr lang="en-US" sz="2400" b="1" dirty="0" err="1">
                <a:solidFill>
                  <a:schemeClr val="accent4"/>
                </a:solidFill>
                <a:latin typeface="Times New Roman" panose="02020603050405020304" pitchFamily="18" charset="0"/>
                <a:cs typeface="Times New Roman" panose="02020603050405020304" pitchFamily="18" charset="0"/>
              </a:rPr>
              <a:t>ThS</a:t>
            </a:r>
            <a:r>
              <a:rPr lang="en-US" sz="2400" b="1" dirty="0">
                <a:solidFill>
                  <a:schemeClr val="accent4"/>
                </a:solidFill>
                <a:latin typeface="Times New Roman" panose="02020603050405020304" pitchFamily="18" charset="0"/>
                <a:cs typeface="Times New Roman" panose="02020603050405020304" pitchFamily="18" charset="0"/>
              </a:rPr>
              <a:t> </a:t>
            </a:r>
            <a:r>
              <a:rPr lang="en-US" sz="2400" b="1" dirty="0" err="1">
                <a:solidFill>
                  <a:schemeClr val="accent4"/>
                </a:solidFill>
                <a:latin typeface="Times New Roman" panose="02020603050405020304" pitchFamily="18" charset="0"/>
                <a:cs typeface="Times New Roman" panose="02020603050405020304" pitchFamily="18" charset="0"/>
              </a:rPr>
              <a:t>Nguyễn</a:t>
            </a:r>
            <a:r>
              <a:rPr lang="en-US" sz="2400" b="1" dirty="0">
                <a:solidFill>
                  <a:schemeClr val="accent4"/>
                </a:solidFill>
                <a:latin typeface="Times New Roman" panose="02020603050405020304" pitchFamily="18" charset="0"/>
                <a:cs typeface="Times New Roman" panose="02020603050405020304" pitchFamily="18" charset="0"/>
              </a:rPr>
              <a:t> </a:t>
            </a:r>
            <a:r>
              <a:rPr lang="en-US" sz="2400" b="1" dirty="0" err="1">
                <a:solidFill>
                  <a:schemeClr val="accent4"/>
                </a:solidFill>
                <a:latin typeface="Times New Roman" panose="02020603050405020304" pitchFamily="18" charset="0"/>
                <a:cs typeface="Times New Roman" panose="02020603050405020304" pitchFamily="18" charset="0"/>
              </a:rPr>
              <a:t>Duy</a:t>
            </a:r>
            <a:endParaRPr lang="en-US" sz="2400" b="1" dirty="0">
              <a:solidFill>
                <a:schemeClr val="accent4"/>
              </a:solidFill>
              <a:latin typeface="Times New Roman" panose="02020603050405020304" pitchFamily="18" charset="0"/>
              <a:cs typeface="Times New Roman" panose="02020603050405020304" pitchFamily="18" charset="0"/>
            </a:endParaRPr>
          </a:p>
        </p:txBody>
      </p:sp>
      <p:sp>
        <p:nvSpPr>
          <p:cNvPr id="4" name="Tiêu đề 1">
            <a:extLst>
              <a:ext uri="{FF2B5EF4-FFF2-40B4-BE49-F238E27FC236}">
                <a16:creationId xmlns:a16="http://schemas.microsoft.com/office/drawing/2014/main" id="{71A2F860-5151-4FB2-AF76-6FD0415CF9D1}"/>
              </a:ext>
            </a:extLst>
          </p:cNvPr>
          <p:cNvSpPr txBox="1">
            <a:spLocks/>
          </p:cNvSpPr>
          <p:nvPr/>
        </p:nvSpPr>
        <p:spPr>
          <a:xfrm>
            <a:off x="1507067" y="829692"/>
            <a:ext cx="7766936" cy="221609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err="1">
                <a:solidFill>
                  <a:srgbClr val="FF0000"/>
                </a:solidFill>
                <a:latin typeface="Times New Roman" panose="02020603050405020304" pitchFamily="18" charset="0"/>
                <a:cs typeface="Times New Roman" panose="02020603050405020304" pitchFamily="18" charset="0"/>
              </a:rPr>
              <a:t>Đồ</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án</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môn</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học</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Quản</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lý</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rủi</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ro</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và</a:t>
            </a:r>
            <a:r>
              <a:rPr lang="en-US" sz="4800" dirty="0">
                <a:solidFill>
                  <a:srgbClr val="FF0000"/>
                </a:solidFill>
                <a:latin typeface="Times New Roman" panose="02020603050405020304" pitchFamily="18" charset="0"/>
                <a:cs typeface="Times New Roman" panose="02020603050405020304" pitchFamily="18" charset="0"/>
              </a:rPr>
              <a:t> an </a:t>
            </a:r>
            <a:r>
              <a:rPr lang="en-US" sz="4800" dirty="0" err="1">
                <a:solidFill>
                  <a:srgbClr val="FF0000"/>
                </a:solidFill>
                <a:latin typeface="Times New Roman" panose="02020603050405020304" pitchFamily="18" charset="0"/>
                <a:cs typeface="Times New Roman" panose="02020603050405020304" pitchFamily="18" charset="0"/>
              </a:rPr>
              <a:t>toàn</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thông</a:t>
            </a:r>
            <a:r>
              <a:rPr lang="en-US" sz="4800" dirty="0">
                <a:solidFill>
                  <a:srgbClr val="FF0000"/>
                </a:solidFill>
                <a:latin typeface="Times New Roman" panose="02020603050405020304" pitchFamily="18" charset="0"/>
                <a:cs typeface="Times New Roman" panose="02020603050405020304" pitchFamily="18" charset="0"/>
              </a:rPr>
              <a:t> tin </a:t>
            </a:r>
          </a:p>
          <a:p>
            <a:pPr algn="ctr"/>
            <a:r>
              <a:rPr lang="en-US" sz="4800" dirty="0" err="1">
                <a:solidFill>
                  <a:srgbClr val="FF0000"/>
                </a:solidFill>
                <a:latin typeface="Times New Roman" panose="02020603050405020304" pitchFamily="18" charset="0"/>
                <a:cs typeface="Times New Roman" panose="02020603050405020304" pitchFamily="18" charset="0"/>
              </a:rPr>
              <a:t>trong</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doanh</a:t>
            </a:r>
            <a:r>
              <a:rPr lang="en-US" sz="4800" dirty="0">
                <a:solidFill>
                  <a:srgbClr val="FF0000"/>
                </a:solidFill>
                <a:latin typeface="Times New Roman" panose="02020603050405020304" pitchFamily="18" charset="0"/>
                <a:cs typeface="Times New Roman" panose="02020603050405020304" pitchFamily="18" charset="0"/>
              </a:rPr>
              <a:t> </a:t>
            </a:r>
            <a:r>
              <a:rPr lang="en-US" sz="4800" dirty="0" err="1">
                <a:solidFill>
                  <a:srgbClr val="FF0000"/>
                </a:solidFill>
                <a:latin typeface="Times New Roman" panose="02020603050405020304" pitchFamily="18" charset="0"/>
                <a:cs typeface="Times New Roman" panose="02020603050405020304" pitchFamily="18" charset="0"/>
              </a:rPr>
              <a:t>nghiệp</a:t>
            </a:r>
            <a:endParaRPr lang="en-US" sz="4800" dirty="0">
              <a:solidFill>
                <a:srgbClr val="FF0000"/>
              </a:solidFill>
              <a:latin typeface="Times New Roman" panose="02020603050405020304" pitchFamily="18" charset="0"/>
              <a:cs typeface="Times New Roman" panose="02020603050405020304" pitchFamily="18" charset="0"/>
            </a:endParaRPr>
          </a:p>
        </p:txBody>
      </p:sp>
      <p:sp>
        <p:nvSpPr>
          <p:cNvPr id="5" name="Tiêu đề phụ 2">
            <a:extLst>
              <a:ext uri="{FF2B5EF4-FFF2-40B4-BE49-F238E27FC236}">
                <a16:creationId xmlns:a16="http://schemas.microsoft.com/office/drawing/2014/main" id="{B86727EB-0AA8-489E-8B85-660BF7D8216A}"/>
              </a:ext>
            </a:extLst>
          </p:cNvPr>
          <p:cNvSpPr txBox="1">
            <a:spLocks/>
          </p:cNvSpPr>
          <p:nvPr/>
        </p:nvSpPr>
        <p:spPr>
          <a:xfrm>
            <a:off x="1507067" y="4561884"/>
            <a:ext cx="8131608" cy="226577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2000" b="1" dirty="0" err="1">
                <a:solidFill>
                  <a:schemeClr val="accent4"/>
                </a:solidFill>
                <a:latin typeface="Times New Roman" panose="02020603050405020304" pitchFamily="18" charset="0"/>
                <a:cs typeface="Times New Roman" panose="02020603050405020304" pitchFamily="18" charset="0"/>
              </a:rPr>
              <a:t>Danh</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sách</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thành</a:t>
            </a:r>
            <a:r>
              <a:rPr lang="en-US" sz="2000" b="1" dirty="0">
                <a:solidFill>
                  <a:schemeClr val="accent4"/>
                </a:solidFill>
                <a:latin typeface="Times New Roman" panose="02020603050405020304" pitchFamily="18" charset="0"/>
                <a:cs typeface="Times New Roman" panose="02020603050405020304" pitchFamily="18" charset="0"/>
              </a:rPr>
              <a:t> viên</a:t>
            </a:r>
          </a:p>
          <a:p>
            <a:pPr algn="l"/>
            <a:r>
              <a:rPr lang="en-US" sz="2000" b="1" dirty="0">
                <a:solidFill>
                  <a:schemeClr val="accent4"/>
                </a:solidFill>
                <a:latin typeface="Times New Roman" panose="02020603050405020304" pitchFamily="18" charset="0"/>
                <a:cs typeface="Times New Roman" panose="02020603050405020304" pitchFamily="18" charset="0"/>
              </a:rPr>
              <a:t>20522019 – </a:t>
            </a:r>
            <a:r>
              <a:rPr lang="en-US" sz="2000" b="1" dirty="0" err="1">
                <a:solidFill>
                  <a:schemeClr val="accent4"/>
                </a:solidFill>
                <a:latin typeface="Times New Roman" panose="02020603050405020304" pitchFamily="18" charset="0"/>
                <a:cs typeface="Times New Roman" panose="02020603050405020304" pitchFamily="18" charset="0"/>
              </a:rPr>
              <a:t>Võ</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Thành</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Tín</a:t>
            </a:r>
            <a:endParaRPr lang="en-US" sz="2000" b="1" dirty="0">
              <a:solidFill>
                <a:schemeClr val="accent4"/>
              </a:solidFill>
              <a:latin typeface="Times New Roman" panose="02020603050405020304" pitchFamily="18" charset="0"/>
              <a:cs typeface="Times New Roman" panose="02020603050405020304" pitchFamily="18" charset="0"/>
            </a:endParaRPr>
          </a:p>
          <a:p>
            <a:pPr algn="l"/>
            <a:r>
              <a:rPr lang="en-US" sz="2000" b="1" dirty="0">
                <a:solidFill>
                  <a:schemeClr val="accent4"/>
                </a:solidFill>
                <a:latin typeface="Times New Roman" panose="02020603050405020304" pitchFamily="18" charset="0"/>
                <a:cs typeface="Times New Roman" panose="02020603050405020304" pitchFamily="18" charset="0"/>
              </a:rPr>
              <a:t>20520454 – </a:t>
            </a:r>
            <a:r>
              <a:rPr lang="en-US" sz="2000" b="1" dirty="0" err="1">
                <a:solidFill>
                  <a:schemeClr val="accent4"/>
                </a:solidFill>
                <a:latin typeface="Times New Roman" panose="02020603050405020304" pitchFamily="18" charset="0"/>
                <a:cs typeface="Times New Roman" panose="02020603050405020304" pitchFamily="18" charset="0"/>
              </a:rPr>
              <a:t>Trần</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Trí</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Đức</a:t>
            </a:r>
            <a:endParaRPr lang="en-US" sz="2000" b="1" dirty="0">
              <a:solidFill>
                <a:schemeClr val="accent4"/>
              </a:solidFill>
              <a:latin typeface="Times New Roman" panose="02020603050405020304" pitchFamily="18" charset="0"/>
              <a:cs typeface="Times New Roman" panose="02020603050405020304" pitchFamily="18" charset="0"/>
            </a:endParaRPr>
          </a:p>
          <a:p>
            <a:pPr algn="l"/>
            <a:r>
              <a:rPr lang="en-US" sz="2000" b="1" dirty="0">
                <a:solidFill>
                  <a:schemeClr val="accent4"/>
                </a:solidFill>
                <a:latin typeface="Times New Roman" panose="02020603050405020304" pitchFamily="18" charset="0"/>
                <a:cs typeface="Times New Roman" panose="02020603050405020304" pitchFamily="18" charset="0"/>
              </a:rPr>
              <a:t>20521291 – </a:t>
            </a:r>
            <a:r>
              <a:rPr lang="en-US" sz="2000" b="1" dirty="0" err="1">
                <a:solidFill>
                  <a:schemeClr val="accent4"/>
                </a:solidFill>
                <a:latin typeface="Times New Roman" panose="02020603050405020304" pitchFamily="18" charset="0"/>
                <a:cs typeface="Times New Roman" panose="02020603050405020304" pitchFamily="18" charset="0"/>
              </a:rPr>
              <a:t>Huỳnh</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Thế</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Hào</a:t>
            </a:r>
            <a:endParaRPr lang="en-US" sz="2000" b="1" dirty="0">
              <a:solidFill>
                <a:schemeClr val="accent4"/>
              </a:solidFill>
              <a:latin typeface="Times New Roman" panose="02020603050405020304" pitchFamily="18" charset="0"/>
              <a:cs typeface="Times New Roman" panose="02020603050405020304" pitchFamily="18" charset="0"/>
            </a:endParaRPr>
          </a:p>
          <a:p>
            <a:pPr algn="l"/>
            <a:r>
              <a:rPr lang="en-US" sz="2000" b="1" dirty="0">
                <a:solidFill>
                  <a:schemeClr val="accent4"/>
                </a:solidFill>
                <a:latin typeface="Times New Roman" panose="02020603050405020304" pitchFamily="18" charset="0"/>
                <a:cs typeface="Times New Roman" panose="02020603050405020304" pitchFamily="18" charset="0"/>
              </a:rPr>
              <a:t>20521858 – </a:t>
            </a:r>
            <a:r>
              <a:rPr lang="en-US" sz="2000" b="1" dirty="0" err="1">
                <a:solidFill>
                  <a:schemeClr val="accent4"/>
                </a:solidFill>
                <a:latin typeface="Times New Roman" panose="02020603050405020304" pitchFamily="18" charset="0"/>
                <a:cs typeface="Times New Roman" panose="02020603050405020304" pitchFamily="18" charset="0"/>
              </a:rPr>
              <a:t>Nguyễn</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Ngọc</a:t>
            </a:r>
            <a:r>
              <a:rPr lang="en-US" sz="2000" b="1" dirty="0">
                <a:solidFill>
                  <a:schemeClr val="accent4"/>
                </a:solidFill>
                <a:latin typeface="Times New Roman" panose="02020603050405020304" pitchFamily="18" charset="0"/>
                <a:cs typeface="Times New Roman" panose="02020603050405020304" pitchFamily="18" charset="0"/>
              </a:rPr>
              <a:t> </a:t>
            </a:r>
            <a:r>
              <a:rPr lang="en-US" sz="2000" b="1" dirty="0" err="1">
                <a:solidFill>
                  <a:schemeClr val="accent4"/>
                </a:solidFill>
                <a:latin typeface="Times New Roman" panose="02020603050405020304" pitchFamily="18" charset="0"/>
                <a:cs typeface="Times New Roman" panose="02020603050405020304" pitchFamily="18" charset="0"/>
              </a:rPr>
              <a:t>Tài</a:t>
            </a:r>
            <a:endParaRPr lang="en-US" sz="2000" b="1" dirty="0">
              <a:solidFill>
                <a:schemeClr val="accent4"/>
              </a:solidFill>
              <a:latin typeface="Times New Roman" panose="02020603050405020304" pitchFamily="18" charset="0"/>
              <a:cs typeface="Times New Roman" panose="02020603050405020304" pitchFamily="18" charset="0"/>
            </a:endParaRPr>
          </a:p>
          <a:p>
            <a:pPr algn="l"/>
            <a:endParaRPr lang="en-US" sz="1800" b="0" i="0" u="none" strike="noStrike" baseline="0" dirty="0">
              <a:solidFill>
                <a:srgbClr val="000000"/>
              </a:solidFill>
              <a:latin typeface="Times New Roman" panose="02020603050405020304" pitchFamily="18" charset="0"/>
            </a:endParaRPr>
          </a:p>
          <a:p>
            <a:pPr algn="l"/>
            <a:endParaRPr lang="en-US" sz="2000" b="1"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84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a:solidFill>
                  <a:srgbClr val="0070C0"/>
                </a:solidFill>
                <a:latin typeface="Times New Roman" panose="02020603050405020304" pitchFamily="18" charset="0"/>
                <a:cs typeface="Times New Roman" panose="02020603050405020304" pitchFamily="18" charset="0"/>
              </a:rPr>
              <a:t>6. Thiết kế hệ thống mới</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4" y="1334126"/>
            <a:ext cx="9396056" cy="3194332"/>
          </a:xfrm>
        </p:spPr>
        <p:txBody>
          <a:bodyPr>
            <a:normAutofit lnSpcReduction="10000"/>
          </a:bodyPr>
          <a:lstStyle/>
          <a:p>
            <a:pPr marL="742950" indent="-742950">
              <a:buClr>
                <a:srgbClr val="0070C0"/>
              </a:buClr>
              <a:buFont typeface="+mj-lt"/>
              <a:buAutoNum type="alphaUcPeriod"/>
            </a:pPr>
            <a:r>
              <a:rPr lang="en-US" sz="3600" dirty="0">
                <a:solidFill>
                  <a:srgbClr val="0070C0"/>
                </a:solidFill>
                <a:latin typeface="Times New Roman" panose="02020603050405020304" pitchFamily="18" charset="0"/>
                <a:cs typeface="Times New Roman" panose="02020603050405020304" pitchFamily="18" charset="0"/>
              </a:rPr>
              <a:t>S</a:t>
            </a:r>
            <a:r>
              <a:rPr lang="vi-VN" sz="3600" dirty="0">
                <a:solidFill>
                  <a:srgbClr val="0070C0"/>
                </a:solidFill>
                <a:latin typeface="Times New Roman" panose="02020603050405020304" pitchFamily="18" charset="0"/>
                <a:cs typeface="Times New Roman" panose="02020603050405020304" pitchFamily="18" charset="0"/>
              </a:rPr>
              <a:t>ơ</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đồ</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tổng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quan</a:t>
            </a:r>
            <a:endParaRPr lang="en-US" sz="3600" dirty="0">
              <a:solidFill>
                <a:srgbClr val="0070C0"/>
              </a:solidFill>
              <a:latin typeface="Times New Roman" panose="02020603050405020304" pitchFamily="18" charset="0"/>
              <a:cs typeface="Times New Roman" panose="02020603050405020304" pitchFamily="18" charset="0"/>
            </a:endParaRPr>
          </a:p>
          <a:p>
            <a:pPr marL="742950" indent="-742950">
              <a:buClr>
                <a:srgbClr val="0070C0"/>
              </a:buClr>
              <a:buFont typeface="+mj-lt"/>
              <a:buAutoNum type="alphaUcPeriod"/>
            </a:pPr>
            <a:r>
              <a:rPr lang="en-US" sz="3600" dirty="0">
                <a:solidFill>
                  <a:srgbClr val="0070C0"/>
                </a:solidFill>
                <a:latin typeface="Times New Roman" panose="02020603050405020304" pitchFamily="18" charset="0"/>
                <a:cs typeface="Times New Roman" panose="02020603050405020304" pitchFamily="18" charset="0"/>
              </a:rPr>
              <a:t>SOC Zone</a:t>
            </a:r>
          </a:p>
          <a:p>
            <a:pPr marL="742950" indent="-742950">
              <a:buClr>
                <a:srgbClr val="0070C0"/>
              </a:buClr>
              <a:buFont typeface="+mj-lt"/>
              <a:buAutoNum type="alphaUcPeriod"/>
            </a:pPr>
            <a:r>
              <a:rPr lang="en-US" sz="3600" dirty="0">
                <a:solidFill>
                  <a:srgbClr val="0070C0"/>
                </a:solidFill>
                <a:latin typeface="Times New Roman" panose="02020603050405020304" pitchFamily="18" charset="0"/>
                <a:cs typeface="Times New Roman" panose="02020603050405020304" pitchFamily="18" charset="0"/>
              </a:rPr>
              <a:t>DC Zone</a:t>
            </a:r>
          </a:p>
          <a:p>
            <a:pPr marL="742950" indent="-742950">
              <a:buClr>
                <a:srgbClr val="0070C0"/>
              </a:buClr>
              <a:buFont typeface="+mj-lt"/>
              <a:buAutoNum type="alphaUcPeriod"/>
            </a:pPr>
            <a:r>
              <a:rPr lang="en-US" sz="3600" dirty="0">
                <a:solidFill>
                  <a:srgbClr val="0070C0"/>
                </a:solidFill>
                <a:latin typeface="Times New Roman" panose="02020603050405020304" pitchFamily="18" charset="0"/>
                <a:cs typeface="Times New Roman" panose="02020603050405020304" pitchFamily="18" charset="0"/>
              </a:rPr>
              <a:t>Cloud Zone</a:t>
            </a:r>
          </a:p>
          <a:p>
            <a:pPr marL="742950" indent="-742950">
              <a:buClr>
                <a:srgbClr val="0070C0"/>
              </a:buClr>
              <a:buFont typeface="+mj-lt"/>
              <a:buAutoNum type="alphaUcPeriod"/>
            </a:pPr>
            <a:r>
              <a:rPr lang="en-US" sz="3600" dirty="0" err="1">
                <a:solidFill>
                  <a:srgbClr val="0070C0"/>
                </a:solidFill>
                <a:latin typeface="Times New Roman" panose="02020603050405020304" pitchFamily="18" charset="0"/>
                <a:cs typeface="Times New Roman" panose="02020603050405020304" pitchFamily="18" charset="0"/>
              </a:rPr>
              <a:t>Các</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giải</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pháp</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kĩ</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thuật</a:t>
            </a:r>
            <a:endParaRPr lang="en-US" sz="3600" dirty="0">
              <a:solidFill>
                <a:srgbClr val="0070C0"/>
              </a:solidFill>
              <a:latin typeface="Times New Roman" panose="02020603050405020304" pitchFamily="18" charset="0"/>
              <a:cs typeface="Times New Roman" panose="02020603050405020304" pitchFamily="18" charset="0"/>
            </a:endParaRPr>
          </a:p>
          <a:p>
            <a:pPr marL="742950" indent="-742950">
              <a:buClr>
                <a:srgbClr val="0070C0"/>
              </a:buClr>
              <a:buFont typeface="+mj-lt"/>
              <a:buAutoNum type="alphaUcPeriod"/>
            </a:pPr>
            <a:endParaRPr lang="en-US" sz="3600" dirty="0">
              <a:solidFill>
                <a:srgbClr val="0070C0"/>
              </a:solidFill>
              <a:latin typeface="Times New Roman" panose="02020603050405020304" pitchFamily="18" charset="0"/>
              <a:cs typeface="Times New Roman" panose="02020603050405020304" pitchFamily="18" charset="0"/>
            </a:endParaRPr>
          </a:p>
          <a:p>
            <a:pPr marL="742950" indent="-742950">
              <a:buClr>
                <a:srgbClr val="0070C0"/>
              </a:buClr>
              <a:buFont typeface="+mj-lt"/>
              <a:buAutoNum type="alphaUcPeriod"/>
            </a:pPr>
            <a:endParaRPr lang="en-US" sz="3600"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10</a:t>
            </a:fld>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8529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 y="646176"/>
            <a:ext cx="12232700" cy="6307486"/>
          </a:xfrm>
          <a:prstGeom prst="rect">
            <a:avLst/>
          </a:prstGeom>
        </p:spPr>
      </p:pic>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a:solidFill>
                  <a:srgbClr val="0070C0"/>
                </a:solidFill>
                <a:latin typeface="Times New Roman" panose="02020603050405020304" pitchFamily="18" charset="0"/>
                <a:cs typeface="Times New Roman" panose="02020603050405020304" pitchFamily="18" charset="0"/>
              </a:rPr>
              <a:t>6A. S</a:t>
            </a:r>
            <a:r>
              <a:rPr lang="vi-VN" sz="4000" b="1">
                <a:solidFill>
                  <a:srgbClr val="0070C0"/>
                </a:solidFill>
                <a:latin typeface="Times New Roman" panose="02020603050405020304" pitchFamily="18" charset="0"/>
                <a:cs typeface="Times New Roman" panose="02020603050405020304" pitchFamily="18" charset="0"/>
              </a:rPr>
              <a:t>ơ</a:t>
            </a:r>
            <a:r>
              <a:rPr lang="en-US" sz="4000" b="1">
                <a:solidFill>
                  <a:srgbClr val="0070C0"/>
                </a:solidFill>
                <a:latin typeface="Times New Roman" panose="02020603050405020304" pitchFamily="18" charset="0"/>
                <a:cs typeface="Times New Roman" panose="02020603050405020304" pitchFamily="18" charset="0"/>
              </a:rPr>
              <a:t> đồ tổng quan</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4" y="1334126"/>
            <a:ext cx="9396056" cy="3194332"/>
          </a:xfrm>
        </p:spPr>
        <p:txBody>
          <a:bodyPr>
            <a:normAutofit/>
          </a:bodyPr>
          <a:lstStyle/>
          <a:p>
            <a:pPr marL="0" indent="0">
              <a:buClr>
                <a:srgbClr val="0070C0"/>
              </a:buClr>
              <a:buNone/>
            </a:pPr>
            <a:endParaRPr lang="en-US" sz="3600">
              <a:solidFill>
                <a:srgbClr val="0070C0"/>
              </a:solidFill>
              <a:latin typeface="Times New Roman" panose="02020603050405020304" pitchFamily="18" charset="0"/>
              <a:cs typeface="Times New Roman" panose="02020603050405020304" pitchFamily="18" charset="0"/>
            </a:endParaRPr>
          </a:p>
          <a:p>
            <a:pPr marL="742950" indent="-742950">
              <a:buClr>
                <a:srgbClr val="0070C0"/>
              </a:buClr>
              <a:buFont typeface="+mj-lt"/>
              <a:buAutoNum type="alphaUcPeriod"/>
            </a:pPr>
            <a:endParaRPr lang="en-US" sz="360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11</a:t>
            </a:fld>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8008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04489" y="-491871"/>
            <a:ext cx="9791573" cy="7514463"/>
          </a:xfrm>
          <a:prstGeom prst="rect">
            <a:avLst/>
          </a:prstGeom>
        </p:spPr>
      </p:pic>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6B</a:t>
            </a:r>
            <a:r>
              <a:rPr lang="en-US" sz="4000" b="1" dirty="0">
                <a:solidFill>
                  <a:srgbClr val="0070C0"/>
                </a:solidFill>
                <a:latin typeface="Times New Roman" panose="02020603050405020304" pitchFamily="18" charset="0"/>
                <a:cs typeface="Times New Roman" panose="02020603050405020304" pitchFamily="18" charset="0"/>
              </a:rPr>
              <a:t>. SOC Zone</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4" y="1334126"/>
            <a:ext cx="9396056" cy="3194332"/>
          </a:xfrm>
        </p:spPr>
        <p:txBody>
          <a:bodyPr>
            <a:normAutofit/>
          </a:bodyPr>
          <a:lstStyle/>
          <a:p>
            <a:pPr marL="0" indent="0">
              <a:buClr>
                <a:srgbClr val="0070C0"/>
              </a:buClr>
              <a:buNone/>
            </a:pPr>
            <a:endParaRPr lang="en-US" sz="3600">
              <a:solidFill>
                <a:srgbClr val="0070C0"/>
              </a:solidFill>
              <a:latin typeface="Times New Roman" panose="02020603050405020304" pitchFamily="18" charset="0"/>
              <a:cs typeface="Times New Roman" panose="02020603050405020304" pitchFamily="18" charset="0"/>
            </a:endParaRPr>
          </a:p>
          <a:p>
            <a:pPr marL="742950" indent="-742950">
              <a:buClr>
                <a:srgbClr val="0070C0"/>
              </a:buClr>
              <a:buFont typeface="+mj-lt"/>
              <a:buAutoNum type="alphaUcPeriod"/>
            </a:pPr>
            <a:endParaRPr lang="en-US" sz="360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12</a:t>
            </a:fld>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9864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277" y="44970"/>
            <a:ext cx="6480302" cy="7384530"/>
          </a:xfrm>
          <a:prstGeom prst="rect">
            <a:avLst/>
          </a:prstGeom>
        </p:spPr>
      </p:pic>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6C</a:t>
            </a:r>
            <a:r>
              <a:rPr lang="en-US" sz="4000" b="1" dirty="0">
                <a:solidFill>
                  <a:srgbClr val="0070C0"/>
                </a:solidFill>
                <a:latin typeface="Times New Roman" panose="02020603050405020304" pitchFamily="18" charset="0"/>
                <a:cs typeface="Times New Roman" panose="02020603050405020304" pitchFamily="18" charset="0"/>
              </a:rPr>
              <a:t>. DC Zone</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4" y="1334126"/>
            <a:ext cx="9396056" cy="3194332"/>
          </a:xfrm>
        </p:spPr>
        <p:txBody>
          <a:bodyPr>
            <a:normAutofit/>
          </a:bodyPr>
          <a:lstStyle/>
          <a:p>
            <a:pPr marL="0" indent="0">
              <a:buClr>
                <a:srgbClr val="0070C0"/>
              </a:buClr>
              <a:buNone/>
            </a:pPr>
            <a:endParaRPr lang="en-US" sz="3600" dirty="0">
              <a:solidFill>
                <a:srgbClr val="0070C0"/>
              </a:solidFill>
              <a:latin typeface="Times New Roman" panose="02020603050405020304" pitchFamily="18" charset="0"/>
              <a:cs typeface="Times New Roman" panose="02020603050405020304" pitchFamily="18" charset="0"/>
            </a:endParaRPr>
          </a:p>
          <a:p>
            <a:pPr marL="742950" indent="-742950">
              <a:buClr>
                <a:srgbClr val="0070C0"/>
              </a:buClr>
              <a:buFont typeface="+mj-lt"/>
              <a:buAutoNum type="alphaUcPeriod"/>
            </a:pPr>
            <a:endParaRPr lang="en-US" sz="3600"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13</a:t>
            </a:fld>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32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55916" y="-457201"/>
            <a:ext cx="7010691" cy="7988927"/>
          </a:xfrm>
          <a:prstGeom prst="rect">
            <a:avLst/>
          </a:prstGeom>
        </p:spPr>
      </p:pic>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6C</a:t>
            </a:r>
            <a:r>
              <a:rPr lang="en-US" sz="4000" b="1" dirty="0">
                <a:solidFill>
                  <a:srgbClr val="0070C0"/>
                </a:solidFill>
                <a:latin typeface="Times New Roman" panose="02020603050405020304" pitchFamily="18" charset="0"/>
                <a:cs typeface="Times New Roman" panose="02020603050405020304" pitchFamily="18" charset="0"/>
              </a:rPr>
              <a:t>. Cloud Zone</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4" y="1334126"/>
            <a:ext cx="9396056" cy="3194332"/>
          </a:xfrm>
        </p:spPr>
        <p:txBody>
          <a:bodyPr>
            <a:normAutofit/>
          </a:bodyPr>
          <a:lstStyle/>
          <a:p>
            <a:pPr marL="0" indent="0">
              <a:buClr>
                <a:srgbClr val="0070C0"/>
              </a:buClr>
              <a:buNone/>
            </a:pPr>
            <a:endParaRPr lang="en-US" sz="3600">
              <a:solidFill>
                <a:srgbClr val="0070C0"/>
              </a:solidFill>
              <a:latin typeface="Times New Roman" panose="02020603050405020304" pitchFamily="18" charset="0"/>
              <a:cs typeface="Times New Roman" panose="02020603050405020304" pitchFamily="18" charset="0"/>
            </a:endParaRPr>
          </a:p>
          <a:p>
            <a:pPr marL="742950" indent="-742950">
              <a:buClr>
                <a:srgbClr val="0070C0"/>
              </a:buClr>
              <a:buFont typeface="+mj-lt"/>
              <a:buAutoNum type="alphaUcPeriod"/>
            </a:pPr>
            <a:endParaRPr lang="en-US" sz="360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14</a:t>
            </a:fld>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673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15</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2000" dirty="0" err="1">
                <a:solidFill>
                  <a:srgbClr val="0070C0"/>
                </a:solidFill>
                <a:latin typeface="Times New Roman" panose="02020603050405020304" pitchFamily="18" charset="0"/>
                <a:cs typeface="Times New Roman" panose="02020603050405020304" pitchFamily="18" charset="0"/>
              </a:rPr>
              <a:t>Loại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sản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phẩm</a:t>
            </a:r>
            <a:r>
              <a:rPr lang="en-US" sz="2000" dirty="0">
                <a:solidFill>
                  <a:srgbClr val="0070C0"/>
                </a:solidFill>
                <a:latin typeface="Times New Roman" panose="02020603050405020304" pitchFamily="18" charset="0"/>
                <a:cs typeface="Times New Roman" panose="02020603050405020304" pitchFamily="18" charset="0"/>
              </a:rPr>
              <a:t>: Next Gen Firewall</a:t>
            </a:r>
          </a:p>
          <a:p>
            <a:pPr>
              <a:buClr>
                <a:srgbClr val="0070C0"/>
              </a:buClr>
              <a:buFont typeface="Wingdings" panose="05000000000000000000" pitchFamily="2" charset="2"/>
              <a:buChar char="Ø"/>
            </a:pPr>
            <a:r>
              <a:rPr lang="en-US" sz="2000" dirty="0" err="1">
                <a:solidFill>
                  <a:srgbClr val="0070C0"/>
                </a:solidFill>
                <a:latin typeface="Times New Roman" panose="02020603050405020304" pitchFamily="18" charset="0"/>
                <a:cs typeface="Times New Roman" panose="02020603050405020304" pitchFamily="18" charset="0"/>
              </a:rPr>
              <a:t>Mục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đích</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sử</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dụng</a:t>
            </a:r>
            <a:r>
              <a:rPr lang="en-US" sz="20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2000" dirty="0" err="1">
                <a:solidFill>
                  <a:srgbClr val="0070C0"/>
                </a:solidFill>
                <a:latin typeface="Times New Roman" panose="02020603050405020304" pitchFamily="18" charset="0"/>
                <a:cs typeface="Times New Roman" panose="02020603050405020304" pitchFamily="18" charset="0"/>
              </a:rPr>
              <a:t>Kiểm</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soát</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truy</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cập</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mạng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ngăn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chặn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các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kết</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nối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không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được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phép</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2000" dirty="0" err="1">
                <a:solidFill>
                  <a:srgbClr val="0070C0"/>
                </a:solidFill>
                <a:latin typeface="Times New Roman" panose="02020603050405020304" pitchFamily="18" charset="0"/>
                <a:cs typeface="Times New Roman" panose="02020603050405020304" pitchFamily="18" charset="0"/>
              </a:rPr>
              <a:t>Kiểm</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soát</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ứng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dụng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người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dùng</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Blacklist IP </a:t>
            </a:r>
            <a:r>
              <a:rPr lang="en-US" sz="2000" dirty="0" err="1">
                <a:solidFill>
                  <a:srgbClr val="0070C0"/>
                </a:solidFill>
                <a:latin typeface="Times New Roman" panose="02020603050405020304" pitchFamily="18" charset="0"/>
                <a:cs typeface="Times New Roman" panose="02020603050405020304" pitchFamily="18" charset="0"/>
              </a:rPr>
              <a:t>từ</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bên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ngoài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vào</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hệ</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thống</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VPN</a:t>
            </a:r>
          </a:p>
          <a:p>
            <a:pPr lvl="1">
              <a:buClr>
                <a:srgbClr val="0070C0"/>
              </a:buClr>
              <a:buFont typeface="Wingdings" panose="05000000000000000000" pitchFamily="2" charset="2"/>
              <a:buChar char="Ø"/>
            </a:pPr>
            <a:endParaRPr lang="en-US" sz="3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2" y="609599"/>
            <a:ext cx="10752668" cy="923330"/>
          </a:xfrm>
          <a:prstGeom prst="rect">
            <a:avLst/>
          </a:prstGeom>
          <a:noFill/>
        </p:spPr>
        <p:txBody>
          <a:bodyPr wrap="square" lIns="91440" tIns="45720" rIns="91440" bIns="45720">
            <a:spAutoFit/>
          </a:bodyPr>
          <a:lstStyle/>
          <a:p>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1 - Palo Alto Network – NG Firewall</a:t>
            </a:r>
            <a:endParaRPr lang="en-US" sz="5400" dirty="0">
              <a:ln w="0"/>
              <a:solidFill>
                <a:srgbClr val="FF0000"/>
              </a:solidFill>
              <a:effectLst>
                <a:outerShdw blurRad="38100" dist="19050" dir="2700000" algn="tl" rotWithShape="0">
                  <a:schemeClr val="dk1">
                    <a:alpha val="40000"/>
                  </a:schemeClr>
                </a:outerShdw>
              </a:effectLst>
            </a:endParaRPr>
          </a:p>
        </p:txBody>
      </p:sp>
      <p:pic>
        <p:nvPicPr>
          <p:cNvPr id="7" name="Picture 4" descr="Káº¿t quáº£ hÃ¬nh áº£nh cho paloalto pa 3060">
            <a:extLst>
              <a:ext uri="{FF2B5EF4-FFF2-40B4-BE49-F238E27FC236}">
                <a16:creationId xmlns:a16="http://schemas.microsoft.com/office/drawing/2014/main" id="{D59CC629-2133-47A6-AEE6-E986B24AF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216" y="3426247"/>
            <a:ext cx="6621136" cy="331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993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16</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Một</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số</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tính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năng</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nổi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bật</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Application-based policy enforcement (App-ID™)</a:t>
            </a:r>
          </a:p>
          <a:p>
            <a:pPr lvl="1">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User identification (User-ID™)</a:t>
            </a:r>
          </a:p>
          <a:p>
            <a:pPr lvl="1">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Threat prevention, URL filtering, Traffic visibility</a:t>
            </a:r>
          </a:p>
          <a:p>
            <a:pPr lvl="1">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Networking versatility and speed</a:t>
            </a:r>
          </a:p>
          <a:p>
            <a:pPr lvl="1">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Malware analysis and reporting</a:t>
            </a:r>
          </a:p>
          <a:p>
            <a:pPr lvl="1">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Management and Panorama</a:t>
            </a:r>
          </a:p>
        </p:txBody>
      </p:sp>
      <p:sp>
        <p:nvSpPr>
          <p:cNvPr id="9" name="Hình chữ nhật 8">
            <a:extLst>
              <a:ext uri="{FF2B5EF4-FFF2-40B4-BE49-F238E27FC236}">
                <a16:creationId xmlns:a16="http://schemas.microsoft.com/office/drawing/2014/main" id="{99D0CFF4-7343-4A06-BEC6-DCAAEAF4A433}"/>
              </a:ext>
            </a:extLst>
          </p:cNvPr>
          <p:cNvSpPr/>
          <p:nvPr/>
        </p:nvSpPr>
        <p:spPr>
          <a:xfrm>
            <a:off x="677332" y="609599"/>
            <a:ext cx="10752668" cy="923330"/>
          </a:xfrm>
          <a:prstGeom prst="rect">
            <a:avLst/>
          </a:prstGeom>
          <a:noFill/>
        </p:spPr>
        <p:txBody>
          <a:bodyPr wrap="square" lIns="91440" tIns="45720" rIns="91440" bIns="45720">
            <a:spAutoFit/>
          </a:bodyPr>
          <a:lstStyle/>
          <a:p>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1 - Palo Alto Network – NG Firewall</a:t>
            </a:r>
            <a:endParaRPr lang="en-US" sz="540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77534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17</a:t>
            </a:fld>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2000" dirty="0" err="1">
                <a:solidFill>
                  <a:srgbClr val="0070C0"/>
                </a:solidFill>
                <a:latin typeface="Times New Roman" panose="02020603050405020304" pitchFamily="18" charset="0"/>
                <a:cs typeface="Times New Roman" panose="02020603050405020304" pitchFamily="18" charset="0"/>
              </a:rPr>
              <a:t>Loại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sản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phẩm</a:t>
            </a:r>
            <a:r>
              <a:rPr lang="en-US" sz="2000" dirty="0">
                <a:solidFill>
                  <a:srgbClr val="0070C0"/>
                </a:solidFill>
                <a:latin typeface="Times New Roman" panose="02020603050405020304" pitchFamily="18" charset="0"/>
                <a:cs typeface="Times New Roman" panose="02020603050405020304" pitchFamily="18" charset="0"/>
              </a:rPr>
              <a:t>: Next Gen IPS</a:t>
            </a:r>
          </a:p>
          <a:p>
            <a:pPr>
              <a:buClr>
                <a:srgbClr val="0070C0"/>
              </a:buClr>
              <a:buFont typeface="Wingdings" panose="05000000000000000000" pitchFamily="2" charset="2"/>
              <a:buChar char="Ø"/>
            </a:pPr>
            <a:r>
              <a:rPr lang="en-US" sz="2000" dirty="0" err="1">
                <a:solidFill>
                  <a:srgbClr val="0070C0"/>
                </a:solidFill>
                <a:latin typeface="Times New Roman" panose="02020603050405020304" pitchFamily="18" charset="0"/>
                <a:cs typeface="Times New Roman" panose="02020603050405020304" pitchFamily="18" charset="0"/>
              </a:rPr>
              <a:t>Mục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đích</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sử</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dụng</a:t>
            </a:r>
            <a:r>
              <a:rPr lang="en-US" sz="20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2000" dirty="0" err="1">
                <a:solidFill>
                  <a:srgbClr val="0070C0"/>
                </a:solidFill>
                <a:latin typeface="Times New Roman" panose="02020603050405020304" pitchFamily="18" charset="0"/>
                <a:cs typeface="Times New Roman" panose="02020603050405020304" pitchFamily="18" charset="0"/>
              </a:rPr>
              <a:t>Ngăn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chặn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xâm</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nhập</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từ</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bên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trong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và</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bên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ngoài</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Quarantine </a:t>
            </a:r>
            <a:r>
              <a:rPr lang="en-US" sz="2000" dirty="0" err="1">
                <a:solidFill>
                  <a:srgbClr val="0070C0"/>
                </a:solidFill>
                <a:latin typeface="Times New Roman" panose="02020603050405020304" pitchFamily="18" charset="0"/>
                <a:cs typeface="Times New Roman" panose="02020603050405020304" pitchFamily="18" charset="0"/>
              </a:rPr>
              <a:t>các</a:t>
            </a:r>
            <a:r>
              <a:rPr lang="en-US" sz="2000" dirty="0">
                <a:solidFill>
                  <a:srgbClr val="0070C0"/>
                </a:solidFill>
                <a:latin typeface="Times New Roman" panose="02020603050405020304" pitchFamily="18" charset="0"/>
                <a:cs typeface="Times New Roman" panose="02020603050405020304" pitchFamily="18" charset="0"/>
              </a:rPr>
              <a:t> IP, malware </a:t>
            </a:r>
            <a:r>
              <a:rPr lang="en-US" sz="2000" dirty="0" err="1">
                <a:solidFill>
                  <a:srgbClr val="0070C0"/>
                </a:solidFill>
                <a:latin typeface="Times New Roman" panose="02020603050405020304" pitchFamily="18" charset="0"/>
                <a:cs typeface="Times New Roman" panose="02020603050405020304" pitchFamily="18" charset="0"/>
              </a:rPr>
              <a:t>độc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hại</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2000" dirty="0" err="1">
                <a:solidFill>
                  <a:srgbClr val="0070C0"/>
                </a:solidFill>
                <a:latin typeface="Times New Roman" panose="02020603050405020304" pitchFamily="18" charset="0"/>
                <a:cs typeface="Times New Roman" panose="02020603050405020304" pitchFamily="18" charset="0"/>
              </a:rPr>
              <a:t>Phát</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hiện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tấn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công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mạng</a:t>
            </a:r>
            <a:endParaRPr lang="en-US" sz="2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 – McAfee – NG IPS</a:t>
            </a:r>
            <a:endParaRPr 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7" name="Picture 4" descr="McAfee Network Security 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409" y="1748851"/>
            <a:ext cx="47625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665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18</a:t>
            </a:fld>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b="1" dirty="0" err="1">
                <a:solidFill>
                  <a:srgbClr val="0070C0"/>
                </a:solidFill>
                <a:latin typeface="Times New Roman" panose="02020603050405020304" pitchFamily="18" charset="0"/>
                <a:cs typeface="Times New Roman" panose="02020603050405020304" pitchFamily="18" charset="0"/>
              </a:rPr>
              <a:t>Các</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tính</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năng</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nổi</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bật</a:t>
            </a:r>
            <a:r>
              <a:rPr lang="en-US" sz="3200" b="1"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Advanced intrusion prevention:</a:t>
            </a:r>
          </a:p>
          <a:p>
            <a:pPr lvl="2">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IP defragmentation and TCP stream reassembly</a:t>
            </a:r>
          </a:p>
          <a:p>
            <a:pPr lvl="2">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Anomaly detection</a:t>
            </a:r>
          </a:p>
          <a:p>
            <a:pPr lvl="2">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McAfee, user-defined, and open-source signatures</a:t>
            </a:r>
          </a:p>
          <a:p>
            <a:pPr lvl="2">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Host quarantine</a:t>
            </a:r>
          </a:p>
          <a:p>
            <a:pPr lvl="2">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Advanced evasion protection</a:t>
            </a:r>
          </a:p>
          <a:p>
            <a:pPr lvl="2">
              <a:buClr>
                <a:srgbClr val="0070C0"/>
              </a:buClr>
              <a:buFont typeface="Wingdings" panose="05000000000000000000" pitchFamily="2" charset="2"/>
              <a:buChar char="Ø"/>
            </a:pPr>
            <a:r>
              <a:rPr lang="en-US" sz="2000" dirty="0">
                <a:solidFill>
                  <a:srgbClr val="0070C0"/>
                </a:solidFill>
                <a:latin typeface="Times New Roman" panose="02020603050405020304" pitchFamily="18" charset="0"/>
                <a:cs typeface="Times New Roman" panose="02020603050405020304" pitchFamily="18" charset="0"/>
              </a:rPr>
              <a:t>Inspection of virtual environments</a:t>
            </a:r>
          </a:p>
          <a:p>
            <a:pPr lvl="1">
              <a:buClr>
                <a:srgbClr val="0070C0"/>
              </a:buClr>
              <a:buFont typeface="Wingdings" panose="05000000000000000000" pitchFamily="2" charset="2"/>
              <a:buChar char="Ø"/>
            </a:pP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endParaRPr lang="en-US" sz="3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1754326"/>
          </a:xfrm>
          <a:prstGeom prst="rect">
            <a:avLst/>
          </a:prstGeom>
          <a:noFill/>
        </p:spPr>
        <p:txBody>
          <a:bodyPr wrap="square" lIns="91440" tIns="45720" rIns="91440" bIns="45720">
            <a:spAutoFit/>
          </a:bodyPr>
          <a:lstStyle/>
          <a:p>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 – McAfee – NG IPS</a:t>
            </a:r>
            <a:endParaRPr lang="en-US" sz="5400" dirty="0">
              <a:ln w="0"/>
              <a:solidFill>
                <a:srgbClr val="FF0000"/>
              </a:solidFill>
              <a:effectLst>
                <a:outerShdw blurRad="38100" dist="19050" dir="2700000" algn="tl" rotWithShape="0">
                  <a:schemeClr val="dk1">
                    <a:alpha val="40000"/>
                  </a:schemeClr>
                </a:outerShdw>
              </a:effectLst>
            </a:endParaRPr>
          </a:p>
          <a:p>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1040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19</a:t>
            </a:fld>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b="1" dirty="0" err="1">
                <a:solidFill>
                  <a:srgbClr val="0070C0"/>
                </a:solidFill>
                <a:latin typeface="Times New Roman" panose="02020603050405020304" pitchFamily="18" charset="0"/>
                <a:cs typeface="Times New Roman" panose="02020603050405020304" pitchFamily="18" charset="0"/>
              </a:rPr>
              <a:t>Các</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tính</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năng</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nổi</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bật</a:t>
            </a:r>
            <a:r>
              <a:rPr lang="en-US" sz="3200" b="1"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2000" b="1" dirty="0">
                <a:solidFill>
                  <a:srgbClr val="0070C0"/>
                </a:solidFill>
                <a:latin typeface="Times New Roman" panose="02020603050405020304" pitchFamily="18" charset="0"/>
                <a:cs typeface="Times New Roman" panose="02020603050405020304" pitchFamily="18" charset="0"/>
              </a:rPr>
              <a:t>Bảo vệ mạng botnet</a:t>
            </a:r>
          </a:p>
          <a:p>
            <a:pPr lvl="2">
              <a:buClr>
                <a:srgbClr val="0070C0"/>
              </a:buClr>
              <a:buFont typeface="Wingdings" panose="05000000000000000000" pitchFamily="2" charset="2"/>
              <a:buChar char="Ø"/>
            </a:pPr>
            <a:r>
              <a:rPr lang="vi-VN" sz="2000" dirty="0">
                <a:solidFill>
                  <a:srgbClr val="0070C0"/>
                </a:solidFill>
                <a:latin typeface="Times New Roman" panose="02020603050405020304" pitchFamily="18" charset="0"/>
                <a:cs typeface="Times New Roman" panose="02020603050405020304" pitchFamily="18" charset="0"/>
              </a:rPr>
              <a:t>Phát hiện bot heuristic</a:t>
            </a:r>
          </a:p>
          <a:p>
            <a:pPr lvl="2">
              <a:buClr>
                <a:srgbClr val="0070C0"/>
              </a:buClr>
              <a:buFont typeface="Wingdings" panose="05000000000000000000" pitchFamily="2" charset="2"/>
              <a:buChar char="Ø"/>
            </a:pPr>
            <a:r>
              <a:rPr lang="vi-VN" sz="2000" dirty="0">
                <a:solidFill>
                  <a:srgbClr val="0070C0"/>
                </a:solidFill>
                <a:latin typeface="Times New Roman" panose="02020603050405020304" pitchFamily="18" charset="0"/>
                <a:cs typeface="Times New Roman" panose="02020603050405020304" pitchFamily="18" charset="0"/>
              </a:rPr>
              <a:t>Tương quan đa tấn công</a:t>
            </a:r>
          </a:p>
          <a:p>
            <a:pPr lvl="2">
              <a:buClr>
                <a:srgbClr val="0070C0"/>
              </a:buClr>
              <a:buFont typeface="Wingdings" panose="05000000000000000000" pitchFamily="2" charset="2"/>
              <a:buChar char="Ø"/>
            </a:pPr>
            <a:r>
              <a:rPr lang="vi-VN" sz="2000" dirty="0">
                <a:solidFill>
                  <a:srgbClr val="0070C0"/>
                </a:solidFill>
                <a:latin typeface="Times New Roman" panose="02020603050405020304" pitchFamily="18" charset="0"/>
                <a:cs typeface="Times New Roman" panose="02020603050405020304" pitchFamily="18" charset="0"/>
              </a:rPr>
              <a:t>Cơ sở dữ liệu lệnh và điều khiển</a:t>
            </a:r>
          </a:p>
          <a:p>
            <a:pPr lvl="1">
              <a:buClr>
                <a:srgbClr val="0070C0"/>
              </a:buClr>
              <a:buFont typeface="Wingdings" panose="05000000000000000000" pitchFamily="2" charset="2"/>
              <a:buChar char="Ø"/>
            </a:pPr>
            <a:r>
              <a:rPr lang="vi-VN" sz="2000" b="1" dirty="0">
                <a:solidFill>
                  <a:srgbClr val="0070C0"/>
                </a:solidFill>
                <a:latin typeface="Times New Roman" panose="02020603050405020304" pitchFamily="18" charset="0"/>
                <a:cs typeface="Times New Roman" panose="02020603050405020304" pitchFamily="18" charset="0"/>
              </a:rPr>
              <a:t>Phòng chống DoS và DDoS</a:t>
            </a:r>
          </a:p>
          <a:p>
            <a:pPr lvl="2">
              <a:buClr>
                <a:srgbClr val="0070C0"/>
              </a:buClr>
              <a:buFont typeface="Wingdings" panose="05000000000000000000" pitchFamily="2" charset="2"/>
              <a:buChar char="Ø"/>
            </a:pPr>
            <a:r>
              <a:rPr lang="vi-VN" sz="2000" dirty="0">
                <a:solidFill>
                  <a:srgbClr val="0070C0"/>
                </a:solidFill>
                <a:latin typeface="Times New Roman" panose="02020603050405020304" pitchFamily="18" charset="0"/>
                <a:cs typeface="Times New Roman" panose="02020603050405020304" pitchFamily="18" charset="0"/>
              </a:rPr>
              <a:t>Phát hiện dựa trên ngưỡng và heuristic</a:t>
            </a:r>
          </a:p>
          <a:p>
            <a:pPr lvl="2">
              <a:buClr>
                <a:srgbClr val="0070C0"/>
              </a:buClr>
              <a:buFont typeface="Wingdings" panose="05000000000000000000" pitchFamily="2" charset="2"/>
              <a:buChar char="Ø"/>
            </a:pPr>
            <a:r>
              <a:rPr lang="vi-VN" sz="2000" dirty="0">
                <a:solidFill>
                  <a:srgbClr val="0070C0"/>
                </a:solidFill>
                <a:latin typeface="Times New Roman" panose="02020603050405020304" pitchFamily="18" charset="0"/>
                <a:cs typeface="Times New Roman" panose="02020603050405020304" pitchFamily="18" charset="0"/>
              </a:rPr>
              <a:t>Giới hạn kết nối dựa trên máy chủ</a:t>
            </a:r>
          </a:p>
          <a:p>
            <a:pPr lvl="2">
              <a:buClr>
                <a:srgbClr val="0070C0"/>
              </a:buClr>
              <a:buFont typeface="Wingdings" panose="05000000000000000000" pitchFamily="2" charset="2"/>
              <a:buChar char="Ø"/>
            </a:pPr>
            <a:r>
              <a:rPr lang="vi-VN" sz="2000" dirty="0">
                <a:solidFill>
                  <a:srgbClr val="0070C0"/>
                </a:solidFill>
                <a:latin typeface="Times New Roman" panose="02020603050405020304" pitchFamily="18" charset="0"/>
                <a:cs typeface="Times New Roman" panose="02020603050405020304" pitchFamily="18" charset="0"/>
              </a:rPr>
              <a:t>Phát hiện dựa trên hồ sơ </a:t>
            </a:r>
            <a:r>
              <a:rPr lang="vi-VN" sz="2000">
                <a:solidFill>
                  <a:srgbClr val="0070C0"/>
                </a:solidFill>
                <a:latin typeface="Times New Roman" panose="02020603050405020304" pitchFamily="18" charset="0"/>
                <a:cs typeface="Times New Roman" panose="02020603050405020304" pitchFamily="18" charset="0"/>
              </a:rPr>
              <a:t>tự học</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endParaRPr lang="en-US" sz="2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1754326"/>
          </a:xfrm>
          <a:prstGeom prst="rect">
            <a:avLst/>
          </a:prstGeom>
          <a:noFill/>
        </p:spPr>
        <p:txBody>
          <a:bodyPr wrap="square" lIns="91440" tIns="45720" rIns="91440" bIns="45720">
            <a:spAutoFit/>
          </a:bodyPr>
          <a:lstStyle/>
          <a:p>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 – McAfee – NG IPS</a:t>
            </a:r>
            <a:endParaRPr lang="en-US" sz="5400" dirty="0">
              <a:ln w="0"/>
              <a:solidFill>
                <a:srgbClr val="FF0000"/>
              </a:solidFill>
              <a:effectLst>
                <a:outerShdw blurRad="38100" dist="19050" dir="2700000" algn="tl" rotWithShape="0">
                  <a:schemeClr val="dk1">
                    <a:alpha val="40000"/>
                  </a:schemeClr>
                </a:outerShdw>
              </a:effectLst>
            </a:endParaRPr>
          </a:p>
          <a:p>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6085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4" y="44970"/>
            <a:ext cx="8596668" cy="1139252"/>
          </a:xfrm>
        </p:spPr>
        <p:txBody>
          <a:bodyPr>
            <a:normAutofit/>
          </a:bodyPr>
          <a:lstStyle/>
          <a:p>
            <a:r>
              <a:rPr lang="en-US" sz="4000" b="1">
                <a:solidFill>
                  <a:srgbClr val="0070C0"/>
                </a:solidFill>
                <a:latin typeface="Times New Roman" panose="02020603050405020304" pitchFamily="18" charset="0"/>
                <a:cs typeface="Times New Roman" panose="02020603050405020304" pitchFamily="18" charset="0"/>
              </a:rPr>
              <a:t>Nội dung trình bày</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4" y="1334125"/>
            <a:ext cx="9396056" cy="4707237"/>
          </a:xfrm>
        </p:spPr>
        <p:txBody>
          <a:bodyPr>
            <a:normAutofit fontScale="92500" lnSpcReduction="10000"/>
          </a:bodyPr>
          <a:lstStyle/>
          <a:p>
            <a:pPr marL="514350" indent="-514350">
              <a:buClr>
                <a:srgbClr val="0070C0"/>
              </a:buClr>
              <a:buFont typeface="+mj-lt"/>
              <a:buAutoNum type="arabicPeriod"/>
            </a:pPr>
            <a:r>
              <a:rPr lang="en-US" sz="3600" dirty="0" err="1">
                <a:solidFill>
                  <a:srgbClr val="0070C0"/>
                </a:solidFill>
                <a:latin typeface="Times New Roman" panose="02020603050405020304" pitchFamily="18" charset="0"/>
                <a:cs typeface="Times New Roman" panose="02020603050405020304" pitchFamily="18" charset="0"/>
              </a:rPr>
              <a:t>Tổng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quan</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về</a:t>
            </a:r>
            <a:r>
              <a:rPr lang="en-US" sz="3600" dirty="0">
                <a:solidFill>
                  <a:srgbClr val="0070C0"/>
                </a:solidFill>
                <a:latin typeface="Times New Roman" panose="02020603050405020304" pitchFamily="18" charset="0"/>
                <a:cs typeface="Times New Roman" panose="02020603050405020304" pitchFamily="18" charset="0"/>
              </a:rPr>
              <a:t> Data Loss Prevention</a:t>
            </a:r>
          </a:p>
          <a:p>
            <a:pPr marL="514350" indent="-514350">
              <a:buClr>
                <a:srgbClr val="0070C0"/>
              </a:buClr>
              <a:buFont typeface="+mj-lt"/>
              <a:buAutoNum type="arabicPeriod"/>
            </a:pPr>
            <a:r>
              <a:rPr lang="en-US" sz="3600" dirty="0" err="1">
                <a:solidFill>
                  <a:srgbClr val="0070C0"/>
                </a:solidFill>
                <a:latin typeface="Times New Roman" panose="02020603050405020304" pitchFamily="18" charset="0"/>
                <a:cs typeface="Times New Roman" panose="02020603050405020304" pitchFamily="18" charset="0"/>
              </a:rPr>
              <a:t>Hiện</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trạng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hệ</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thống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mạng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của</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doanh</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nghiệp</a:t>
            </a:r>
            <a:endParaRPr lang="en-US" sz="3600" dirty="0">
              <a:solidFill>
                <a:srgbClr val="0070C0"/>
              </a:solidFill>
              <a:latin typeface="Times New Roman" panose="02020603050405020304" pitchFamily="18" charset="0"/>
              <a:cs typeface="Times New Roman" panose="02020603050405020304" pitchFamily="18" charset="0"/>
            </a:endParaRPr>
          </a:p>
          <a:p>
            <a:pPr marL="514350" indent="-514350">
              <a:buClr>
                <a:srgbClr val="0070C0"/>
              </a:buClr>
              <a:buFont typeface="+mj-lt"/>
              <a:buAutoNum type="arabicPeriod"/>
            </a:pPr>
            <a:r>
              <a:rPr lang="en-US" sz="3600" dirty="0" err="1">
                <a:solidFill>
                  <a:srgbClr val="0070C0"/>
                </a:solidFill>
                <a:latin typeface="Times New Roman" panose="02020603050405020304" pitchFamily="18" charset="0"/>
                <a:cs typeface="Times New Roman" panose="02020603050405020304" pitchFamily="18" charset="0"/>
              </a:rPr>
              <a:t>Phân</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tích</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những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điểm</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yếu</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của</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mô</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hình</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hiện</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tại</a:t>
            </a:r>
            <a:endParaRPr lang="en-US" sz="3600" dirty="0">
              <a:solidFill>
                <a:srgbClr val="0070C0"/>
              </a:solidFill>
              <a:latin typeface="Times New Roman" panose="02020603050405020304" pitchFamily="18" charset="0"/>
              <a:cs typeface="Times New Roman" panose="02020603050405020304" pitchFamily="18" charset="0"/>
            </a:endParaRPr>
          </a:p>
          <a:p>
            <a:pPr marL="514350" indent="-514350">
              <a:buClr>
                <a:srgbClr val="0070C0"/>
              </a:buClr>
              <a:buFont typeface="+mj-lt"/>
              <a:buAutoNum type="arabicPeriod"/>
            </a:pPr>
            <a:r>
              <a:rPr lang="en-US" sz="3600" dirty="0" err="1">
                <a:solidFill>
                  <a:srgbClr val="0070C0"/>
                </a:solidFill>
                <a:latin typeface="Times New Roman" panose="02020603050405020304" pitchFamily="18" charset="0"/>
                <a:cs typeface="Times New Roman" panose="02020603050405020304" pitchFamily="18" charset="0"/>
              </a:rPr>
              <a:t>Phân</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tích</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những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rủi</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ro</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mất</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mát</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dữ</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liệu</a:t>
            </a:r>
            <a:endParaRPr lang="en-US" sz="3600" dirty="0">
              <a:solidFill>
                <a:srgbClr val="0070C0"/>
              </a:solidFill>
              <a:latin typeface="Times New Roman" panose="02020603050405020304" pitchFamily="18" charset="0"/>
              <a:cs typeface="Times New Roman" panose="02020603050405020304" pitchFamily="18" charset="0"/>
            </a:endParaRPr>
          </a:p>
          <a:p>
            <a:pPr marL="514350" indent="-514350">
              <a:buClr>
                <a:srgbClr val="0070C0"/>
              </a:buClr>
              <a:buFont typeface="+mj-lt"/>
              <a:buAutoNum type="arabicPeriod"/>
            </a:pPr>
            <a:r>
              <a:rPr lang="en-US" sz="3600" dirty="0">
                <a:solidFill>
                  <a:srgbClr val="0070C0"/>
                </a:solidFill>
                <a:latin typeface="Times New Roman" panose="02020603050405020304" pitchFamily="18" charset="0"/>
                <a:cs typeface="Times New Roman" panose="02020603050405020304" pitchFamily="18" charset="0"/>
              </a:rPr>
              <a:t>Risk Rank </a:t>
            </a:r>
            <a:r>
              <a:rPr lang="en-US" sz="3600" dirty="0" err="1">
                <a:solidFill>
                  <a:srgbClr val="0070C0"/>
                </a:solidFill>
                <a:latin typeface="Times New Roman" panose="02020603050405020304" pitchFamily="18" charset="0"/>
                <a:cs typeface="Times New Roman" panose="02020603050405020304" pitchFamily="18" charset="0"/>
              </a:rPr>
              <a:t>của</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hệ</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thống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hiện</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tại</a:t>
            </a:r>
            <a:endParaRPr lang="en-US" sz="3600" dirty="0">
              <a:solidFill>
                <a:srgbClr val="0070C0"/>
              </a:solidFill>
              <a:latin typeface="Times New Roman" panose="02020603050405020304" pitchFamily="18" charset="0"/>
              <a:cs typeface="Times New Roman" panose="02020603050405020304" pitchFamily="18" charset="0"/>
            </a:endParaRPr>
          </a:p>
          <a:p>
            <a:pPr marL="514350" indent="-514350">
              <a:buClr>
                <a:srgbClr val="0070C0"/>
              </a:buClr>
              <a:buFont typeface="+mj-lt"/>
              <a:buAutoNum type="arabicPeriod"/>
            </a:pPr>
            <a:r>
              <a:rPr lang="en-US" sz="3600" dirty="0" err="1">
                <a:solidFill>
                  <a:srgbClr val="0070C0"/>
                </a:solidFill>
                <a:latin typeface="Times New Roman" panose="02020603050405020304" pitchFamily="18" charset="0"/>
                <a:cs typeface="Times New Roman" panose="02020603050405020304" pitchFamily="18" charset="0"/>
              </a:rPr>
              <a:t>Thiết</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kế</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hệ</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thống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mới</a:t>
            </a:r>
            <a:endParaRPr lang="en-US" sz="3600" dirty="0">
              <a:solidFill>
                <a:srgbClr val="0070C0"/>
              </a:solidFill>
              <a:latin typeface="Times New Roman" panose="02020603050405020304" pitchFamily="18" charset="0"/>
              <a:cs typeface="Times New Roman" panose="02020603050405020304" pitchFamily="18" charset="0"/>
            </a:endParaRPr>
          </a:p>
          <a:p>
            <a:pPr marL="514350" indent="-514350">
              <a:buClr>
                <a:srgbClr val="0070C0"/>
              </a:buClr>
              <a:buFont typeface="+mj-lt"/>
              <a:buAutoNum type="arabicPeriod"/>
            </a:pPr>
            <a:r>
              <a:rPr lang="en-US" sz="3600" dirty="0" err="1">
                <a:solidFill>
                  <a:srgbClr val="0070C0"/>
                </a:solidFill>
                <a:latin typeface="Times New Roman" panose="02020603050405020304" pitchFamily="18" charset="0"/>
                <a:cs typeface="Times New Roman" panose="02020603050405020304" pitchFamily="18" charset="0"/>
              </a:rPr>
              <a:t>Xây</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dựng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quy</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trình</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và</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chính</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sách</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vận</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hành</a:t>
            </a:r>
            <a:endParaRPr lang="en-US" sz="3600" dirty="0">
              <a:solidFill>
                <a:srgbClr val="0070C0"/>
              </a:solidFill>
              <a:latin typeface="Times New Roman" panose="02020603050405020304" pitchFamily="18" charset="0"/>
              <a:cs typeface="Times New Roman" panose="02020603050405020304" pitchFamily="18" charset="0"/>
            </a:endParaRPr>
          </a:p>
          <a:p>
            <a:pPr marL="514350" indent="-514350">
              <a:buClr>
                <a:srgbClr val="0070C0"/>
              </a:buClr>
              <a:buFont typeface="+mj-lt"/>
              <a:buAutoNum type="arabicPeriod"/>
            </a:pPr>
            <a:r>
              <a:rPr lang="en-US" sz="3600" dirty="0">
                <a:solidFill>
                  <a:srgbClr val="0070C0"/>
                </a:solidFill>
                <a:latin typeface="Times New Roman" panose="02020603050405020304" pitchFamily="18" charset="0"/>
                <a:cs typeface="Times New Roman" panose="02020603050405020304" pitchFamily="18" charset="0"/>
              </a:rPr>
              <a:t>Risk Rank </a:t>
            </a:r>
            <a:r>
              <a:rPr lang="en-US" sz="3600" dirty="0" err="1">
                <a:solidFill>
                  <a:srgbClr val="0070C0"/>
                </a:solidFill>
                <a:latin typeface="Times New Roman" panose="02020603050405020304" pitchFamily="18" charset="0"/>
                <a:cs typeface="Times New Roman" panose="02020603050405020304" pitchFamily="18" charset="0"/>
              </a:rPr>
              <a:t>của</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hệ</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thống</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err="1">
                <a:solidFill>
                  <a:srgbClr val="0070C0"/>
                </a:solidFill>
                <a:latin typeface="Times New Roman" panose="02020603050405020304" pitchFamily="18" charset="0"/>
                <a:cs typeface="Times New Roman" panose="02020603050405020304" pitchFamily="18" charset="0"/>
              </a:rPr>
              <a:t>mới</a:t>
            </a:r>
            <a:endParaRPr lang="en-US" sz="3600" dirty="0">
              <a:solidFill>
                <a:srgbClr val="0070C0"/>
              </a:solidFill>
              <a:latin typeface="Times New Roman" panose="02020603050405020304" pitchFamily="18" charset="0"/>
              <a:cs typeface="Times New Roman" panose="02020603050405020304" pitchFamily="18" charset="0"/>
            </a:endParaRPr>
          </a:p>
          <a:p>
            <a:pPr marL="514350" indent="-514350">
              <a:buClr>
                <a:srgbClr val="0070C0"/>
              </a:buClr>
              <a:buFont typeface="+mj-lt"/>
              <a:buAutoNum type="arabicPeriod"/>
            </a:pPr>
            <a:endParaRPr lang="en-US" sz="3600"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a:t>
            </a:fld>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103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20</a:t>
            </a:fld>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6700" dirty="0" err="1">
                <a:solidFill>
                  <a:srgbClr val="0070C0"/>
                </a:solidFill>
                <a:latin typeface="Times New Roman" panose="02020603050405020304" pitchFamily="18" charset="0"/>
                <a:cs typeface="Times New Roman" panose="02020603050405020304" pitchFamily="18" charset="0"/>
              </a:rPr>
              <a:t>Các</a:t>
            </a:r>
            <a:r>
              <a:rPr lang="en-US" sz="6700" dirty="0">
                <a:solidFill>
                  <a:srgbClr val="0070C0"/>
                </a:solidFill>
                <a:latin typeface="Times New Roman" panose="02020603050405020304" pitchFamily="18" charset="0"/>
                <a:cs typeface="Times New Roman" panose="02020603050405020304" pitchFamily="18" charset="0"/>
              </a:rPr>
              <a:t> </a:t>
            </a:r>
            <a:r>
              <a:rPr lang="en-US" sz="6700" dirty="0" err="1">
                <a:solidFill>
                  <a:srgbClr val="0070C0"/>
                </a:solidFill>
                <a:latin typeface="Times New Roman" panose="02020603050405020304" pitchFamily="18" charset="0"/>
                <a:cs typeface="Times New Roman" panose="02020603050405020304" pitchFamily="18" charset="0"/>
              </a:rPr>
              <a:t>tính</a:t>
            </a:r>
            <a:r>
              <a:rPr lang="en-US" sz="6700" dirty="0">
                <a:solidFill>
                  <a:srgbClr val="0070C0"/>
                </a:solidFill>
                <a:latin typeface="Times New Roman" panose="02020603050405020304" pitchFamily="18" charset="0"/>
                <a:cs typeface="Times New Roman" panose="02020603050405020304" pitchFamily="18" charset="0"/>
              </a:rPr>
              <a:t> </a:t>
            </a:r>
            <a:r>
              <a:rPr lang="en-US" sz="6700" dirty="0" err="1">
                <a:solidFill>
                  <a:srgbClr val="0070C0"/>
                </a:solidFill>
                <a:latin typeface="Times New Roman" panose="02020603050405020304" pitchFamily="18" charset="0"/>
                <a:cs typeface="Times New Roman" panose="02020603050405020304" pitchFamily="18" charset="0"/>
              </a:rPr>
              <a:t>năng</a:t>
            </a:r>
            <a:r>
              <a:rPr lang="en-US" sz="6700" dirty="0">
                <a:solidFill>
                  <a:srgbClr val="0070C0"/>
                </a:solidFill>
                <a:latin typeface="Times New Roman" panose="02020603050405020304" pitchFamily="18" charset="0"/>
                <a:cs typeface="Times New Roman" panose="02020603050405020304" pitchFamily="18" charset="0"/>
              </a:rPr>
              <a:t> </a:t>
            </a:r>
            <a:r>
              <a:rPr lang="en-US" sz="6700" dirty="0" err="1">
                <a:solidFill>
                  <a:srgbClr val="0070C0"/>
                </a:solidFill>
                <a:latin typeface="Times New Roman" panose="02020603050405020304" pitchFamily="18" charset="0"/>
                <a:cs typeface="Times New Roman" panose="02020603050405020304" pitchFamily="18" charset="0"/>
              </a:rPr>
              <a:t>nổi</a:t>
            </a:r>
            <a:r>
              <a:rPr lang="en-US" sz="6700" dirty="0">
                <a:solidFill>
                  <a:srgbClr val="0070C0"/>
                </a:solidFill>
                <a:latin typeface="Times New Roman" panose="02020603050405020304" pitchFamily="18" charset="0"/>
                <a:cs typeface="Times New Roman" panose="02020603050405020304" pitchFamily="18" charset="0"/>
              </a:rPr>
              <a:t> </a:t>
            </a:r>
            <a:r>
              <a:rPr lang="en-US" sz="6700" dirty="0" err="1">
                <a:solidFill>
                  <a:srgbClr val="0070C0"/>
                </a:solidFill>
                <a:latin typeface="Times New Roman" panose="02020603050405020304" pitchFamily="18" charset="0"/>
                <a:cs typeface="Times New Roman" panose="02020603050405020304" pitchFamily="18" charset="0"/>
              </a:rPr>
              <a:t>bật</a:t>
            </a:r>
            <a:r>
              <a:rPr lang="en-US" sz="67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4200" b="1" dirty="0">
                <a:solidFill>
                  <a:srgbClr val="0070C0"/>
                </a:solidFill>
                <a:latin typeface="Times New Roman" panose="02020603050405020304" pitchFamily="18" charset="0"/>
                <a:cs typeface="Times New Roman" panose="02020603050405020304" pitchFamily="18" charset="0"/>
              </a:rPr>
              <a:t>McAfee GTI</a:t>
            </a:r>
            <a:endParaRPr lang="en-US" sz="4200" b="1"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vi-VN" sz="4200" b="1" dirty="0">
                <a:solidFill>
                  <a:srgbClr val="0070C0"/>
                </a:solidFill>
                <a:latin typeface="Times New Roman" panose="02020603050405020304" pitchFamily="18" charset="0"/>
                <a:cs typeface="Times New Roman" panose="02020603050405020304" pitchFamily="18" charset="0"/>
              </a:rPr>
              <a:t>Tính sẵn sàng cao</a:t>
            </a:r>
          </a:p>
          <a:p>
            <a:pPr lvl="2">
              <a:buClr>
                <a:srgbClr val="0070C0"/>
              </a:buClr>
              <a:buFont typeface="Wingdings" panose="05000000000000000000" pitchFamily="2" charset="2"/>
              <a:buChar char="Ø"/>
            </a:pPr>
            <a:r>
              <a:rPr lang="vi-VN" sz="4200" dirty="0">
                <a:solidFill>
                  <a:srgbClr val="0070C0"/>
                </a:solidFill>
                <a:latin typeface="Times New Roman" panose="02020603050405020304" pitchFamily="18" charset="0"/>
                <a:cs typeface="Times New Roman" panose="02020603050405020304" pitchFamily="18" charset="0"/>
              </a:rPr>
              <a:t>Hoạt động tích cực với chuyển đổi dự phòng trạng thái</a:t>
            </a:r>
          </a:p>
          <a:p>
            <a:pPr lvl="2">
              <a:buClr>
                <a:srgbClr val="0070C0"/>
              </a:buClr>
              <a:buFont typeface="Wingdings" panose="05000000000000000000" pitchFamily="2" charset="2"/>
              <a:buChar char="Ø"/>
            </a:pPr>
            <a:r>
              <a:rPr lang="vi-VN" sz="4200" dirty="0">
                <a:solidFill>
                  <a:srgbClr val="0070C0"/>
                </a:solidFill>
                <a:latin typeface="Times New Roman" panose="02020603050405020304" pitchFamily="18" charset="0"/>
                <a:cs typeface="Times New Roman" panose="02020603050405020304" pitchFamily="18" charset="0"/>
              </a:rPr>
              <a:t>Lỗi mở bên ngoài (hoạt động)Tích hợp tính năng mở lỗi (chỉ dành cho cổng đồng)</a:t>
            </a:r>
          </a:p>
          <a:p>
            <a:pPr lvl="1">
              <a:buClr>
                <a:srgbClr val="0070C0"/>
              </a:buClr>
              <a:buFont typeface="Wingdings" panose="05000000000000000000" pitchFamily="2" charset="2"/>
              <a:buChar char="Ø"/>
            </a:pPr>
            <a:r>
              <a:rPr lang="vi-VN" sz="4200" b="1" dirty="0">
                <a:solidFill>
                  <a:srgbClr val="0070C0"/>
                </a:solidFill>
                <a:latin typeface="Times New Roman" panose="02020603050405020304" pitchFamily="18" charset="0"/>
                <a:cs typeface="Times New Roman" panose="02020603050405020304" pitchFamily="18" charset="0"/>
              </a:rPr>
              <a:t>Hỗ trợ </a:t>
            </a:r>
            <a:r>
              <a:rPr lang="en-US" sz="4200" b="1" dirty="0" err="1">
                <a:solidFill>
                  <a:srgbClr val="0070C0"/>
                </a:solidFill>
                <a:latin typeface="Times New Roman" panose="02020603050405020304" pitchFamily="18" charset="0"/>
                <a:cs typeface="Times New Roman" panose="02020603050405020304" pitchFamily="18" charset="0"/>
              </a:rPr>
              <a:t>nhiều</a:t>
            </a:r>
            <a:r>
              <a:rPr lang="en-US" sz="4200" b="1" dirty="0">
                <a:solidFill>
                  <a:srgbClr val="0070C0"/>
                </a:solidFill>
                <a:latin typeface="Times New Roman" panose="02020603050405020304" pitchFamily="18" charset="0"/>
                <a:cs typeface="Times New Roman" panose="02020603050405020304" pitchFamily="18" charset="0"/>
              </a:rPr>
              <a:t> </a:t>
            </a:r>
            <a:r>
              <a:rPr lang="vi-VN" sz="4200" b="1" dirty="0">
                <a:solidFill>
                  <a:srgbClr val="0070C0"/>
                </a:solidFill>
                <a:latin typeface="Times New Roman" panose="02020603050405020304" pitchFamily="18" charset="0"/>
                <a:cs typeface="Times New Roman" panose="02020603050405020304" pitchFamily="18" charset="0"/>
              </a:rPr>
              <a:t>Protocol tunneling</a:t>
            </a:r>
            <a:endParaRPr lang="en-US" sz="4200" b="1" dirty="0">
              <a:solidFill>
                <a:srgbClr val="0070C0"/>
              </a:solidFill>
              <a:latin typeface="Times New Roman" panose="02020603050405020304" pitchFamily="18" charset="0"/>
              <a:cs typeface="Times New Roman" panose="02020603050405020304" pitchFamily="18" charset="0"/>
            </a:endParaRPr>
          </a:p>
          <a:p>
            <a:pPr lvl="2">
              <a:buClr>
                <a:srgbClr val="0070C0"/>
              </a:buClr>
              <a:buFont typeface="Wingdings" panose="05000000000000000000" pitchFamily="2" charset="2"/>
              <a:buChar char="Ø"/>
            </a:pPr>
            <a:r>
              <a:rPr lang="vi-VN" sz="4200" dirty="0">
                <a:solidFill>
                  <a:srgbClr val="0070C0"/>
                </a:solidFill>
                <a:latin typeface="Times New Roman" panose="02020603050405020304" pitchFamily="18" charset="0"/>
                <a:cs typeface="Times New Roman" panose="02020603050405020304" pitchFamily="18" charset="0"/>
              </a:rPr>
              <a:t>IPv6</a:t>
            </a:r>
            <a:r>
              <a:rPr lang="en-US" sz="4200" dirty="0">
                <a:solidFill>
                  <a:srgbClr val="0070C0"/>
                </a:solidFill>
                <a:latin typeface="Times New Roman" panose="02020603050405020304" pitchFamily="18" charset="0"/>
                <a:cs typeface="Times New Roman" panose="02020603050405020304" pitchFamily="18" charset="0"/>
              </a:rPr>
              <a:t>, </a:t>
            </a:r>
            <a:r>
              <a:rPr lang="vi-VN" sz="4200" dirty="0">
                <a:solidFill>
                  <a:srgbClr val="0070C0"/>
                </a:solidFill>
                <a:latin typeface="Times New Roman" panose="02020603050405020304" pitchFamily="18" charset="0"/>
                <a:cs typeface="Times New Roman" panose="02020603050405020304" pitchFamily="18" charset="0"/>
              </a:rPr>
              <a:t>V4-in-V4, V4-in-V6, V6-in-V4 và V6-in-V6</a:t>
            </a:r>
            <a:r>
              <a:rPr lang="en-US" sz="4200" dirty="0">
                <a:solidFill>
                  <a:srgbClr val="0070C0"/>
                </a:solidFill>
                <a:latin typeface="Times New Roman" panose="02020603050405020304" pitchFamily="18" charset="0"/>
                <a:cs typeface="Times New Roman" panose="02020603050405020304" pitchFamily="18" charset="0"/>
              </a:rPr>
              <a:t> tunnels</a:t>
            </a:r>
            <a:endParaRPr lang="vi-VN" sz="4200" dirty="0">
              <a:solidFill>
                <a:srgbClr val="0070C0"/>
              </a:solidFill>
              <a:latin typeface="Times New Roman" panose="02020603050405020304" pitchFamily="18" charset="0"/>
              <a:cs typeface="Times New Roman" panose="02020603050405020304" pitchFamily="18" charset="0"/>
            </a:endParaRPr>
          </a:p>
          <a:p>
            <a:pPr lvl="2">
              <a:buClr>
                <a:srgbClr val="0070C0"/>
              </a:buClr>
              <a:buFont typeface="Wingdings" panose="05000000000000000000" pitchFamily="2" charset="2"/>
              <a:buChar char="Ø"/>
            </a:pPr>
            <a:r>
              <a:rPr lang="vi-VN" sz="4200" dirty="0">
                <a:solidFill>
                  <a:srgbClr val="0070C0"/>
                </a:solidFill>
                <a:latin typeface="Times New Roman" panose="02020603050405020304" pitchFamily="18" charset="0"/>
                <a:cs typeface="Times New Roman" panose="02020603050405020304" pitchFamily="18" charset="0"/>
              </a:rPr>
              <a:t>MPLS</a:t>
            </a:r>
            <a:r>
              <a:rPr lang="en-US" sz="4200" dirty="0">
                <a:solidFill>
                  <a:srgbClr val="0070C0"/>
                </a:solidFill>
                <a:latin typeface="Times New Roman" panose="02020603050405020304" pitchFamily="18" charset="0"/>
                <a:cs typeface="Times New Roman" panose="02020603050405020304" pitchFamily="18" charset="0"/>
              </a:rPr>
              <a:t>, </a:t>
            </a:r>
            <a:r>
              <a:rPr lang="vi-VN" sz="4200" dirty="0">
                <a:solidFill>
                  <a:srgbClr val="0070C0"/>
                </a:solidFill>
                <a:latin typeface="Times New Roman" panose="02020603050405020304" pitchFamily="18" charset="0"/>
                <a:cs typeface="Times New Roman" panose="02020603050405020304" pitchFamily="18" charset="0"/>
              </a:rPr>
              <a:t>GRE</a:t>
            </a:r>
            <a:r>
              <a:rPr lang="en-US" sz="4200" dirty="0">
                <a:solidFill>
                  <a:srgbClr val="0070C0"/>
                </a:solidFill>
                <a:latin typeface="Times New Roman" panose="02020603050405020304" pitchFamily="18" charset="0"/>
                <a:cs typeface="Times New Roman" panose="02020603050405020304" pitchFamily="18" charset="0"/>
              </a:rPr>
              <a:t>, </a:t>
            </a:r>
            <a:r>
              <a:rPr lang="vi-VN" sz="4200" dirty="0">
                <a:solidFill>
                  <a:srgbClr val="0070C0"/>
                </a:solidFill>
                <a:latin typeface="Times New Roman" panose="02020603050405020304" pitchFamily="18" charset="0"/>
                <a:cs typeface="Times New Roman" panose="02020603050405020304" pitchFamily="18" charset="0"/>
              </a:rPr>
              <a:t>Q-in-Q Double VLAN</a:t>
            </a:r>
            <a:endParaRPr lang="en-US" sz="4200" b="1"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vi-VN" sz="4200" b="1" dirty="0">
                <a:solidFill>
                  <a:srgbClr val="0070C0"/>
                </a:solidFill>
                <a:latin typeface="Times New Roman" panose="02020603050405020304" pitchFamily="18" charset="0"/>
                <a:cs typeface="Times New Roman" panose="02020603050405020304" pitchFamily="18" charset="0"/>
              </a:rPr>
              <a:t>Trình quản lý an ninh mạng McAfee</a:t>
            </a:r>
          </a:p>
          <a:p>
            <a:pPr lvl="2">
              <a:buClr>
                <a:srgbClr val="0070C0"/>
              </a:buClr>
              <a:buFont typeface="Wingdings" panose="05000000000000000000" pitchFamily="2" charset="2"/>
              <a:buChar char="Ø"/>
            </a:pPr>
            <a:r>
              <a:rPr lang="vi-VN" sz="4200" dirty="0">
                <a:solidFill>
                  <a:srgbClr val="0070C0"/>
                </a:solidFill>
                <a:latin typeface="Times New Roman" panose="02020603050405020304" pitchFamily="18" charset="0"/>
                <a:cs typeface="Times New Roman" panose="02020603050405020304" pitchFamily="18" charset="0"/>
              </a:rPr>
              <a:t>Quản lý theo cấp độ, lên tới 1.000 cảm biến</a:t>
            </a:r>
            <a:r>
              <a:rPr lang="en-US" sz="4200" dirty="0">
                <a:solidFill>
                  <a:srgbClr val="0070C0"/>
                </a:solidFill>
                <a:latin typeface="Times New Roman" panose="02020603050405020304" pitchFamily="18" charset="0"/>
                <a:cs typeface="Times New Roman" panose="02020603050405020304" pitchFamily="18" charset="0"/>
              </a:rPr>
              <a:t>, </a:t>
            </a:r>
            <a:r>
              <a:rPr lang="vi-VN" sz="4200" dirty="0">
                <a:solidFill>
                  <a:srgbClr val="0070C0"/>
                </a:solidFill>
                <a:latin typeface="Times New Roman" panose="02020603050405020304" pitchFamily="18" charset="0"/>
                <a:cs typeface="Times New Roman" panose="02020603050405020304" pitchFamily="18" charset="0"/>
              </a:rPr>
              <a:t>Xác thực người dùng (Radius, LDAP và TACACS)</a:t>
            </a:r>
          </a:p>
          <a:p>
            <a:pPr lvl="2">
              <a:buClr>
                <a:srgbClr val="0070C0"/>
              </a:buClr>
              <a:buFont typeface="Wingdings" panose="05000000000000000000" pitchFamily="2" charset="2"/>
              <a:buChar char="Ø"/>
            </a:pPr>
            <a:r>
              <a:rPr lang="vi-VN" sz="4200" dirty="0">
                <a:solidFill>
                  <a:srgbClr val="0070C0"/>
                </a:solidFill>
                <a:latin typeface="Times New Roman" panose="02020603050405020304" pitchFamily="18" charset="0"/>
                <a:cs typeface="Times New Roman" panose="02020603050405020304" pitchFamily="18" charset="0"/>
              </a:rPr>
              <a:t>Tự động chuyển đổi dự phòng và quay lại dự phòng</a:t>
            </a:r>
          </a:p>
          <a:p>
            <a:pPr lvl="2">
              <a:buClr>
                <a:srgbClr val="0070C0"/>
              </a:buClr>
              <a:buFont typeface="Wingdings" panose="05000000000000000000" pitchFamily="2" charset="2"/>
              <a:buChar char="Ø"/>
            </a:pPr>
            <a:r>
              <a:rPr lang="vi-VN" sz="4200" dirty="0">
                <a:solidFill>
                  <a:srgbClr val="0070C0"/>
                </a:solidFill>
                <a:latin typeface="Times New Roman" panose="02020603050405020304" pitchFamily="18" charset="0"/>
                <a:cs typeface="Times New Roman" panose="02020603050405020304" pitchFamily="18" charset="0"/>
              </a:rPr>
              <a:t>Khôi phục dữ liệu cấu hình quan trọng sau thảm họa</a:t>
            </a:r>
            <a:r>
              <a:rPr lang="en-US" sz="4200" dirty="0">
                <a:solidFill>
                  <a:srgbClr val="0070C0"/>
                </a:solidFill>
                <a:latin typeface="Times New Roman" panose="02020603050405020304" pitchFamily="18" charset="0"/>
                <a:cs typeface="Times New Roman" panose="02020603050405020304" pitchFamily="18" charset="0"/>
              </a:rPr>
              <a:t>, </a:t>
            </a:r>
            <a:r>
              <a:rPr lang="vi-VN" sz="4200" dirty="0">
                <a:solidFill>
                  <a:srgbClr val="0070C0"/>
                </a:solidFill>
                <a:latin typeface="Times New Roman" panose="02020603050405020304" pitchFamily="18" charset="0"/>
                <a:cs typeface="Times New Roman" panose="02020603050405020304" pitchFamily="18" charset="0"/>
              </a:rPr>
              <a:t>Quản lý chính sách tập trung, phân cấp</a:t>
            </a:r>
            <a:endParaRPr lang="en-US" sz="42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1754326"/>
          </a:xfrm>
          <a:prstGeom prst="rect">
            <a:avLst/>
          </a:prstGeom>
          <a:noFill/>
        </p:spPr>
        <p:txBody>
          <a:bodyPr wrap="square" lIns="91440" tIns="45720" rIns="91440" bIns="45720">
            <a:spAutoFit/>
          </a:bodyPr>
          <a:lstStyle/>
          <a:p>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 – McAfee – NG IPS</a:t>
            </a:r>
            <a:endParaRPr lang="en-US" sz="5400" dirty="0">
              <a:ln w="0"/>
              <a:solidFill>
                <a:srgbClr val="FF0000"/>
              </a:solidFill>
              <a:effectLst>
                <a:outerShdw blurRad="38100" dist="19050" dir="2700000" algn="tl" rotWithShape="0">
                  <a:schemeClr val="dk1">
                    <a:alpha val="40000"/>
                  </a:schemeClr>
                </a:outerShdw>
              </a:effectLst>
            </a:endParaRPr>
          </a:p>
          <a:p>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08767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21</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8521752"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Loại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sản</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phẩm</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Privelege</a:t>
            </a:r>
            <a:r>
              <a:rPr lang="en-US" sz="3200" dirty="0">
                <a:solidFill>
                  <a:srgbClr val="0070C0"/>
                </a:solidFill>
                <a:latin typeface="Times New Roman" panose="02020603050405020304" pitchFamily="18" charset="0"/>
                <a:cs typeface="Times New Roman" panose="02020603050405020304" pitchFamily="18" charset="0"/>
              </a:rPr>
              <a:t> Access Management</a:t>
            </a:r>
          </a:p>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Mục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đích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sử</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dụng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Bảo</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vệ</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và</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quản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lý</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các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tài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khoản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và</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quyền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truy</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cập</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đặc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quyền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đến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hệ</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thống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và</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dữ</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liệu</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nhạy</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cảm</a:t>
            </a:r>
            <a:r>
              <a:rPr lang="en-US" sz="30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Đối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phó</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với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các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mối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đe</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dọa</a:t>
            </a:r>
            <a:r>
              <a:rPr lang="en-US" sz="3000" dirty="0">
                <a:solidFill>
                  <a:srgbClr val="0070C0"/>
                </a:solidFill>
                <a:latin typeface="Times New Roman" panose="02020603050405020304" pitchFamily="18" charset="0"/>
                <a:cs typeface="Times New Roman" panose="02020603050405020304" pitchFamily="18" charset="0"/>
              </a:rPr>
              <a:t> an </a:t>
            </a:r>
            <a:r>
              <a:rPr lang="en-US" sz="3000" dirty="0" err="1">
                <a:solidFill>
                  <a:srgbClr val="0070C0"/>
                </a:solidFill>
                <a:latin typeface="Times New Roman" panose="02020603050405020304" pitchFamily="18" charset="0"/>
                <a:cs typeface="Times New Roman" panose="02020603050405020304" pitchFamily="18" charset="0"/>
              </a:rPr>
              <a:t>ninh</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việc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xâm</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nhập</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vào</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hệ</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thống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và</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tấn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công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từ</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bên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trong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bằng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cách</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kiểm</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soát</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và</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theo</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dõi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quyền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truy</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cập</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đặc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quyền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và</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thông</a:t>
            </a:r>
            <a:r>
              <a:rPr lang="en-US" sz="3000" dirty="0">
                <a:solidFill>
                  <a:srgbClr val="0070C0"/>
                </a:solidFill>
                <a:latin typeface="Times New Roman" panose="02020603050405020304" pitchFamily="18" charset="0"/>
                <a:cs typeface="Times New Roman" panose="02020603050405020304" pitchFamily="18" charset="0"/>
              </a:rPr>
              <a:t> tin </a:t>
            </a:r>
            <a:r>
              <a:rPr lang="en-US" sz="3000" dirty="0" err="1">
                <a:solidFill>
                  <a:srgbClr val="0070C0"/>
                </a:solidFill>
                <a:latin typeface="Times New Roman" panose="02020603050405020304" pitchFamily="18" charset="0"/>
                <a:cs typeface="Times New Roman" panose="02020603050405020304" pitchFamily="18" charset="0"/>
              </a:rPr>
              <a:t>đăng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nhập</a:t>
            </a:r>
            <a:r>
              <a:rPr lang="en-US" sz="3000" dirty="0">
                <a:solidFill>
                  <a:srgbClr val="0070C0"/>
                </a:solidFill>
                <a:latin typeface="Times New Roman" panose="02020603050405020304" pitchFamily="18" charset="0"/>
                <a:cs typeface="Times New Roman" panose="02020603050405020304" pitchFamily="18" charset="0"/>
              </a:rPr>
              <a:t>.</a:t>
            </a: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 Cyber Ark - PAM</a:t>
            </a:r>
            <a:endParaRPr 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2050" name="Picture 2" descr="CyberArk Defender - Privileged Access Management... - Cred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694" y="1969217"/>
            <a:ext cx="3047306" cy="304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95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22</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879362" cy="52204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b="1" dirty="0" err="1">
                <a:solidFill>
                  <a:srgbClr val="0070C0"/>
                </a:solidFill>
                <a:latin typeface="Times New Roman" panose="02020603050405020304" pitchFamily="18" charset="0"/>
                <a:cs typeface="Times New Roman" panose="02020603050405020304" pitchFamily="18" charset="0"/>
              </a:rPr>
              <a:t>Tính</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năng</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nổi</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bật</a:t>
            </a:r>
            <a:r>
              <a:rPr lang="en-US" sz="3200" b="1"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2000" b="1" dirty="0">
                <a:solidFill>
                  <a:srgbClr val="0070C0"/>
                </a:solidFill>
                <a:latin typeface="Times New Roman" panose="02020603050405020304" pitchFamily="18" charset="0"/>
                <a:cs typeface="Times New Roman" panose="02020603050405020304" pitchFamily="18" charset="0"/>
              </a:rPr>
              <a:t>Credential Management: </a:t>
            </a:r>
            <a:r>
              <a:rPr lang="vi-VN" sz="2000" dirty="0">
                <a:solidFill>
                  <a:srgbClr val="0070C0"/>
                </a:solidFill>
                <a:latin typeface="Times New Roman" panose="02020603050405020304" pitchFamily="18" charset="0"/>
                <a:cs typeface="Times New Roman" panose="02020603050405020304" pitchFamily="18" charset="0"/>
              </a:rPr>
              <a:t>CyberArk giúp tổ chức lưu trữ, quản lý và xoay các thông tin đăng nhập của tài khoản đặc quyền</a:t>
            </a:r>
            <a:r>
              <a:rPr lang="en-US" sz="20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Privileged Session Management: </a:t>
            </a:r>
            <a:r>
              <a:rPr lang="en-US" sz="2000" dirty="0" err="1">
                <a:solidFill>
                  <a:srgbClr val="0070C0"/>
                </a:solidFill>
                <a:latin typeface="Times New Roman" panose="02020603050405020304" pitchFamily="18" charset="0"/>
                <a:cs typeface="Times New Roman" panose="02020603050405020304" pitchFamily="18" charset="0"/>
              </a:rPr>
              <a:t>Nó</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cho</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phép</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tổ</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chức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theo</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dõi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ghi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âm</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và</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kiểm</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tra</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các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phiên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làm</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việc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liên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quan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đến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các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tài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khoản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đặc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quyền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cung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cấp</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thông</a:t>
            </a:r>
            <a:r>
              <a:rPr lang="en-US" sz="2000" dirty="0">
                <a:solidFill>
                  <a:srgbClr val="0070C0"/>
                </a:solidFill>
                <a:latin typeface="Times New Roman" panose="02020603050405020304" pitchFamily="18" charset="0"/>
                <a:cs typeface="Times New Roman" panose="02020603050405020304" pitchFamily="18" charset="0"/>
              </a:rPr>
              <a:t> tin chi </a:t>
            </a:r>
            <a:r>
              <a:rPr lang="en-US" sz="2000" dirty="0" err="1">
                <a:solidFill>
                  <a:srgbClr val="0070C0"/>
                </a:solidFill>
                <a:latin typeface="Times New Roman" panose="02020603050405020304" pitchFamily="18" charset="0"/>
                <a:cs typeface="Times New Roman" panose="02020603050405020304" pitchFamily="18" charset="0"/>
              </a:rPr>
              <a:t>tiết</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về</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ai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đã</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truy</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cập</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điều</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gì</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và</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khi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nào</a:t>
            </a:r>
            <a:r>
              <a:rPr lang="en-US" sz="20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2000" b="1" dirty="0">
                <a:solidFill>
                  <a:srgbClr val="0070C0"/>
                </a:solidFill>
                <a:latin typeface="Times New Roman" panose="02020603050405020304" pitchFamily="18" charset="0"/>
                <a:cs typeface="Times New Roman" panose="02020603050405020304" pitchFamily="18" charset="0"/>
              </a:rPr>
              <a:t>Access Control: </a:t>
            </a:r>
            <a:r>
              <a:rPr lang="vi-VN" sz="2000" dirty="0">
                <a:solidFill>
                  <a:srgbClr val="0070C0"/>
                </a:solidFill>
                <a:latin typeface="Times New Roman" panose="02020603050405020304" pitchFamily="18" charset="0"/>
                <a:cs typeface="Times New Roman" panose="02020603050405020304" pitchFamily="18" charset="0"/>
              </a:rPr>
              <a:t>Giải pháp PAM của CyberArk cho phép tổ chức xác định và thực thi chính sách về ai có quyền truy cập vào hệ thống, ứng dụng và dữ liệu cụ thể, đảm bảo chỉ có những người được ủy quyền mới được truy cập.</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vi-VN" sz="2000" b="1" dirty="0">
                <a:solidFill>
                  <a:srgbClr val="0070C0"/>
                </a:solidFill>
                <a:latin typeface="Times New Roman" panose="02020603050405020304" pitchFamily="18" charset="0"/>
                <a:cs typeface="Times New Roman" panose="02020603050405020304" pitchFamily="18" charset="0"/>
              </a:rPr>
              <a:t>Just-In-Time Access: </a:t>
            </a:r>
            <a:r>
              <a:rPr lang="vi-VN" sz="2000" dirty="0">
                <a:solidFill>
                  <a:srgbClr val="0070C0"/>
                </a:solidFill>
                <a:latin typeface="Times New Roman" panose="02020603050405020304" pitchFamily="18" charset="0"/>
                <a:cs typeface="Times New Roman" panose="02020603050405020304" pitchFamily="18" charset="0"/>
              </a:rPr>
              <a:t>Tính năng này cung cấp quyền truy cập tạm thời và theo yêu cầu đối với các tài khoản đặc quyền, giảm nguy cơ liên quan đến việc duy trì tài khoản đặc quyền luôn hoạt động.</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 Cyber Ark - PAM</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4369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23</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1" y="1532929"/>
            <a:ext cx="10989531"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b="1" dirty="0" err="1">
                <a:solidFill>
                  <a:srgbClr val="0070C0"/>
                </a:solidFill>
                <a:latin typeface="Times New Roman" panose="02020603050405020304" pitchFamily="18" charset="0"/>
                <a:cs typeface="Times New Roman" panose="02020603050405020304" pitchFamily="18" charset="0"/>
              </a:rPr>
              <a:t>Tính</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năng</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nổi</a:t>
            </a:r>
            <a:r>
              <a:rPr lang="en-US" sz="3200" b="1" dirty="0">
                <a:solidFill>
                  <a:srgbClr val="0070C0"/>
                </a:solidFill>
                <a:latin typeface="Times New Roman" panose="02020603050405020304" pitchFamily="18" charset="0"/>
                <a:cs typeface="Times New Roman" panose="02020603050405020304" pitchFamily="18" charset="0"/>
              </a:rPr>
              <a:t> </a:t>
            </a:r>
            <a:r>
              <a:rPr lang="en-US" sz="3200" b="1" dirty="0" err="1">
                <a:solidFill>
                  <a:srgbClr val="0070C0"/>
                </a:solidFill>
                <a:latin typeface="Times New Roman" panose="02020603050405020304" pitchFamily="18" charset="0"/>
                <a:cs typeface="Times New Roman" panose="02020603050405020304" pitchFamily="18" charset="0"/>
              </a:rPr>
              <a:t>bật</a:t>
            </a:r>
            <a:r>
              <a:rPr lang="en-US" sz="3200" b="1"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2200" b="1" dirty="0">
                <a:solidFill>
                  <a:srgbClr val="0070C0"/>
                </a:solidFill>
                <a:latin typeface="Times New Roman" panose="02020603050405020304" pitchFamily="18" charset="0"/>
                <a:cs typeface="Times New Roman" panose="02020603050405020304" pitchFamily="18" charset="0"/>
              </a:rPr>
              <a:t>Privileged Threat Analytics</a:t>
            </a:r>
            <a:r>
              <a:rPr lang="vi-VN" sz="2200" dirty="0">
                <a:solidFill>
                  <a:srgbClr val="0070C0"/>
                </a:solidFill>
                <a:latin typeface="Times New Roman" panose="02020603050405020304" pitchFamily="18" charset="0"/>
                <a:cs typeface="Times New Roman" panose="02020603050405020304" pitchFamily="18" charset="0"/>
              </a:rPr>
              <a:t>: Tính năng này giúp tổ chức phát hiện và đáp ứng trước hành vi đáng ngờ hoặc bất thường liên quan đến các tài khoản đặc quyền và quyền truy cập.</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vi-VN" sz="2000" b="1" dirty="0">
                <a:solidFill>
                  <a:srgbClr val="0070C0"/>
                </a:solidFill>
                <a:latin typeface="Times New Roman" panose="02020603050405020304" pitchFamily="18" charset="0"/>
                <a:cs typeface="Times New Roman" panose="02020603050405020304" pitchFamily="18" charset="0"/>
              </a:rPr>
              <a:t>Multi-Factor Authentication (MFA): </a:t>
            </a:r>
            <a:r>
              <a:rPr lang="vi-VN" sz="2000" dirty="0">
                <a:solidFill>
                  <a:srgbClr val="0070C0"/>
                </a:solidFill>
                <a:latin typeface="Times New Roman" panose="02020603050405020304" pitchFamily="18" charset="0"/>
                <a:cs typeface="Times New Roman" panose="02020603050405020304" pitchFamily="18" charset="0"/>
              </a:rPr>
              <a:t>CyberArk hỗ trợ xác minh đa yếu tố để tăng cường bảo mật, đảm bảo rằng ngay cả khi mật khẩu bị xâm nhập, kẻ tấn công sẽ cần một yếu tố xác minh bổ sung để truy cập.</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vi-VN" sz="2000" b="1" dirty="0">
                <a:solidFill>
                  <a:srgbClr val="0070C0"/>
                </a:solidFill>
                <a:latin typeface="Times New Roman" panose="02020603050405020304" pitchFamily="18" charset="0"/>
                <a:cs typeface="Times New Roman" panose="02020603050405020304" pitchFamily="18" charset="0"/>
              </a:rPr>
              <a:t>Credential Vault: </a:t>
            </a:r>
            <a:r>
              <a:rPr lang="vi-VN" sz="2000" dirty="0">
                <a:solidFill>
                  <a:srgbClr val="0070C0"/>
                </a:solidFill>
                <a:latin typeface="Times New Roman" panose="02020603050405020304" pitchFamily="18" charset="0"/>
                <a:cs typeface="Times New Roman" panose="02020603050405020304" pitchFamily="18" charset="0"/>
              </a:rPr>
              <a:t>Kho thông tin đăng nhập an toàn của CyberArk được sử dụng để lưu trữ, quản lý và xoay mật khẩu và khóa một cách an toàn, giảm nguy cơ truy cập trái phép.</a:t>
            </a:r>
            <a:endParaRPr lang="en-US" sz="2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Compliance and Audit Reporting: </a:t>
            </a:r>
            <a:r>
              <a:rPr lang="en-US" sz="2000" dirty="0" err="1">
                <a:solidFill>
                  <a:srgbClr val="0070C0"/>
                </a:solidFill>
                <a:latin typeface="Times New Roman" panose="02020603050405020304" pitchFamily="18" charset="0"/>
                <a:cs typeface="Times New Roman" panose="02020603050405020304" pitchFamily="18" charset="0"/>
              </a:rPr>
              <a:t>Giải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pháp</a:t>
            </a:r>
            <a:r>
              <a:rPr lang="en-US" sz="2000" dirty="0">
                <a:solidFill>
                  <a:srgbClr val="0070C0"/>
                </a:solidFill>
                <a:latin typeface="Times New Roman" panose="02020603050405020304" pitchFamily="18" charset="0"/>
                <a:cs typeface="Times New Roman" panose="02020603050405020304" pitchFamily="18" charset="0"/>
              </a:rPr>
              <a:t> PAM </a:t>
            </a:r>
            <a:r>
              <a:rPr lang="en-US" sz="2000" dirty="0" err="1">
                <a:solidFill>
                  <a:srgbClr val="0070C0"/>
                </a:solidFill>
                <a:latin typeface="Times New Roman" panose="02020603050405020304" pitchFamily="18" charset="0"/>
                <a:cs typeface="Times New Roman" panose="02020603050405020304" pitchFamily="18" charset="0"/>
              </a:rPr>
              <a:t>của</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CyberArk</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cung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cấp</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khả</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năng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báo</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cáo</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và</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theo</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dõi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để</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giúp</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tổ</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chức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chứng</a:t>
            </a:r>
            <a:r>
              <a:rPr lang="en-US" sz="2000" dirty="0">
                <a:solidFill>
                  <a:srgbClr val="0070C0"/>
                </a:solidFill>
                <a:latin typeface="Times New Roman" panose="02020603050405020304" pitchFamily="18" charset="0"/>
                <a:cs typeface="Times New Roman" panose="02020603050405020304" pitchFamily="18" charset="0"/>
              </a:rPr>
              <a:t> minh </a:t>
            </a:r>
            <a:r>
              <a:rPr lang="en-US" sz="2000" dirty="0" err="1">
                <a:solidFill>
                  <a:srgbClr val="0070C0"/>
                </a:solidFill>
                <a:latin typeface="Times New Roman" panose="02020603050405020304" pitchFamily="18" charset="0"/>
                <a:cs typeface="Times New Roman" panose="02020603050405020304" pitchFamily="18" charset="0"/>
              </a:rPr>
              <a:t>tuân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thủ</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với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các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quy</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định</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và</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chính</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sách</a:t>
            </a:r>
            <a:r>
              <a:rPr lang="en-US" sz="2000" dirty="0">
                <a:solidFill>
                  <a:srgbClr val="0070C0"/>
                </a:solidFill>
                <a:latin typeface="Times New Roman" panose="02020603050405020304" pitchFamily="18" charset="0"/>
                <a:cs typeface="Times New Roman" panose="02020603050405020304" pitchFamily="18" charset="0"/>
              </a:rPr>
              <a:t> an </a:t>
            </a:r>
            <a:r>
              <a:rPr lang="en-US" sz="2000" dirty="0" err="1">
                <a:solidFill>
                  <a:srgbClr val="0070C0"/>
                </a:solidFill>
                <a:latin typeface="Times New Roman" panose="02020603050405020304" pitchFamily="18" charset="0"/>
                <a:cs typeface="Times New Roman" panose="02020603050405020304" pitchFamily="18" charset="0"/>
              </a:rPr>
              <a:t>ninh</a:t>
            </a:r>
            <a:endParaRPr lang="en-US" sz="2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 Cyber Ark – PAM</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8019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24</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Loại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sản</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phẩm</a:t>
            </a:r>
            <a:r>
              <a:rPr lang="en-US" sz="3200" dirty="0">
                <a:solidFill>
                  <a:srgbClr val="0070C0"/>
                </a:solidFill>
                <a:latin typeface="Times New Roman" panose="02020603050405020304" pitchFamily="18" charset="0"/>
                <a:cs typeface="Times New Roman" panose="02020603050405020304" pitchFamily="18" charset="0"/>
              </a:rPr>
              <a:t>: Endpoint Security + Sandbox</a:t>
            </a:r>
          </a:p>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Mục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đích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sử</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dụng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Hostbase</a:t>
            </a:r>
            <a:r>
              <a:rPr lang="en-US" sz="3000" dirty="0">
                <a:solidFill>
                  <a:srgbClr val="0070C0"/>
                </a:solidFill>
                <a:latin typeface="Times New Roman" panose="02020603050405020304" pitchFamily="18" charset="0"/>
                <a:cs typeface="Times New Roman" panose="02020603050405020304" pitchFamily="18" charset="0"/>
              </a:rPr>
              <a:t> IPS, </a:t>
            </a:r>
            <a:r>
              <a:rPr lang="en-US" sz="3000" dirty="0" err="1">
                <a:solidFill>
                  <a:srgbClr val="0070C0"/>
                </a:solidFill>
                <a:latin typeface="Times New Roman" panose="02020603050405020304" pitchFamily="18" charset="0"/>
                <a:cs typeface="Times New Roman" panose="02020603050405020304" pitchFamily="18" charset="0"/>
              </a:rPr>
              <a:t>kiểm</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soát</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tấn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công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vào</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máy</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người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dùng</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Hostbase</a:t>
            </a:r>
            <a:r>
              <a:rPr lang="en-US" sz="3000" dirty="0">
                <a:solidFill>
                  <a:srgbClr val="0070C0"/>
                </a:solidFill>
                <a:latin typeface="Times New Roman" panose="02020603050405020304" pitchFamily="18" charset="0"/>
                <a:cs typeface="Times New Roman" panose="02020603050405020304" pitchFamily="18" charset="0"/>
              </a:rPr>
              <a:t> Firewall, </a:t>
            </a:r>
            <a:r>
              <a:rPr lang="en-US" sz="3000" dirty="0" err="1">
                <a:solidFill>
                  <a:srgbClr val="0070C0"/>
                </a:solidFill>
                <a:latin typeface="Times New Roman" panose="02020603050405020304" pitchFamily="18" charset="0"/>
                <a:cs typeface="Times New Roman" panose="02020603050405020304" pitchFamily="18" charset="0"/>
              </a:rPr>
              <a:t>kiểm</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soát</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truy</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cập</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các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máy</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trong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cùng</a:t>
            </a:r>
            <a:r>
              <a:rPr lang="en-US" sz="3000" dirty="0">
                <a:solidFill>
                  <a:srgbClr val="0070C0"/>
                </a:solidFill>
                <a:latin typeface="Times New Roman" panose="02020603050405020304" pitchFamily="18" charset="0"/>
                <a:cs typeface="Times New Roman" panose="02020603050405020304" pitchFamily="18" charset="0"/>
              </a:rPr>
              <a:t> VLAN</a:t>
            </a: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Ngăn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chặn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mã</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độc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ngăn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chặn</a:t>
            </a:r>
            <a:r>
              <a:rPr lang="en-US" sz="3000" dirty="0">
                <a:solidFill>
                  <a:srgbClr val="0070C0"/>
                </a:solidFill>
                <a:latin typeface="Times New Roman" panose="02020603050405020304" pitchFamily="18" charset="0"/>
                <a:cs typeface="Times New Roman" panose="02020603050405020304" pitchFamily="18" charset="0"/>
              </a:rPr>
              <a:t> Ransomware</a:t>
            </a: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Ngăn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chặn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truy</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cập</a:t>
            </a:r>
            <a:r>
              <a:rPr lang="en-US" sz="3000" dirty="0">
                <a:solidFill>
                  <a:srgbClr val="0070C0"/>
                </a:solidFill>
                <a:latin typeface="Times New Roman" panose="02020603050405020304" pitchFamily="18" charset="0"/>
                <a:cs typeface="Times New Roman" panose="02020603050405020304" pitchFamily="18" charset="0"/>
              </a:rPr>
              <a:t> USB, Ổ </a:t>
            </a:r>
            <a:r>
              <a:rPr lang="en-US" sz="3000" dirty="0" err="1">
                <a:solidFill>
                  <a:srgbClr val="0070C0"/>
                </a:solidFill>
                <a:latin typeface="Times New Roman" panose="02020603050405020304" pitchFamily="18" charset="0"/>
                <a:cs typeface="Times New Roman" panose="02020603050405020304" pitchFamily="18" charset="0"/>
              </a:rPr>
              <a:t>cứng</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3000" dirty="0">
                <a:solidFill>
                  <a:srgbClr val="0070C0"/>
                </a:solidFill>
                <a:latin typeface="Times New Roman" panose="02020603050405020304" pitchFamily="18" charset="0"/>
                <a:cs typeface="Times New Roman" panose="02020603050405020304" pitchFamily="18" charset="0"/>
              </a:rPr>
              <a:t>Submit file </a:t>
            </a:r>
            <a:r>
              <a:rPr lang="en-US" sz="3000" dirty="0" err="1">
                <a:solidFill>
                  <a:srgbClr val="0070C0"/>
                </a:solidFill>
                <a:latin typeface="Times New Roman" panose="02020603050405020304" pitchFamily="18" charset="0"/>
                <a:cs typeface="Times New Roman" panose="02020603050405020304" pitchFamily="18" charset="0"/>
              </a:rPr>
              <a:t>tới</a:t>
            </a:r>
            <a:r>
              <a:rPr lang="en-US" sz="3000" dirty="0">
                <a:solidFill>
                  <a:srgbClr val="0070C0"/>
                </a:solidFill>
                <a:latin typeface="Times New Roman" panose="02020603050405020304" pitchFamily="18" charset="0"/>
                <a:cs typeface="Times New Roman" panose="02020603050405020304" pitchFamily="18" charset="0"/>
              </a:rPr>
              <a:t> Sandbox </a:t>
            </a:r>
            <a:r>
              <a:rPr lang="en-US" sz="3000" dirty="0" err="1">
                <a:solidFill>
                  <a:srgbClr val="0070C0"/>
                </a:solidFill>
                <a:latin typeface="Times New Roman" panose="02020603050405020304" pitchFamily="18" charset="0"/>
                <a:cs typeface="Times New Roman" panose="02020603050405020304" pitchFamily="18" charset="0"/>
              </a:rPr>
              <a:t>để</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thực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khi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cần</a:t>
            </a:r>
            <a:endParaRPr lang="en-US" sz="3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2" y="609599"/>
            <a:ext cx="11073657"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 </a:t>
            </a:r>
            <a:r>
              <a:rPr lang="en-US" sz="5400" b="0" cap="none" spc="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Crowdstrike</a:t>
            </a:r>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t>
            </a:r>
            <a:r>
              <a:rPr lang="en-US" sz="5400" b="0" cap="none" spc="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Endpoit</a:t>
            </a:r>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Sandbox</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97735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25</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Các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tính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năng</a:t>
            </a:r>
            <a:r>
              <a:rPr lang="en-US" sz="3200" dirty="0">
                <a:solidFill>
                  <a:srgbClr val="0070C0"/>
                </a:solidFill>
                <a:latin typeface="Times New Roman" panose="02020603050405020304" pitchFamily="18" charset="0"/>
                <a:cs typeface="Times New Roman" panose="02020603050405020304" pitchFamily="18" charset="0"/>
              </a:rPr>
              <a:t>:</a:t>
            </a:r>
            <a:endParaRPr lang="en-US" sz="3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2" y="609599"/>
            <a:ext cx="11073657"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 </a:t>
            </a:r>
            <a:r>
              <a:rPr lang="en-US" sz="5400" b="0" cap="none" spc="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Crowdstrike</a:t>
            </a:r>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t>
            </a:r>
            <a:r>
              <a:rPr lang="en-US" sz="5400" b="0" cap="none" spc="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Endpoit</a:t>
            </a:r>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Sandbox</a:t>
            </a:r>
            <a:endParaRPr 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7" name="Picture 2" descr="CrowdStri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304" y="2107552"/>
            <a:ext cx="8610553" cy="43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553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26</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Loại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sản</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phẩm</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Vulneribility</a:t>
            </a:r>
            <a:r>
              <a:rPr lang="en-US" sz="3200" dirty="0">
                <a:solidFill>
                  <a:srgbClr val="0070C0"/>
                </a:solidFill>
                <a:latin typeface="Times New Roman" panose="02020603050405020304" pitchFamily="18" charset="0"/>
                <a:cs typeface="Times New Roman" panose="02020603050405020304" pitchFamily="18" charset="0"/>
              </a:rPr>
              <a:t> Management</a:t>
            </a:r>
          </a:p>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Mục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đích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sử</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dụng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Rà</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soát</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lỗ</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hổng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các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máy</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chủ</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Rà</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soát</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cấu</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hình</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theo</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tiêu</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chuẩn</a:t>
            </a:r>
            <a:r>
              <a:rPr lang="en-US" sz="3000" dirty="0">
                <a:solidFill>
                  <a:srgbClr val="0070C0"/>
                </a:solidFill>
                <a:latin typeface="Times New Roman" panose="02020603050405020304" pitchFamily="18" charset="0"/>
                <a:cs typeface="Times New Roman" panose="02020603050405020304" pitchFamily="18" charset="0"/>
              </a:rPr>
              <a:t> CIS</a:t>
            </a:r>
          </a:p>
        </p:txBody>
      </p:sp>
      <p:sp>
        <p:nvSpPr>
          <p:cNvPr id="9" name="Hình chữ nhật 8">
            <a:extLst>
              <a:ext uri="{FF2B5EF4-FFF2-40B4-BE49-F238E27FC236}">
                <a16:creationId xmlns:a16="http://schemas.microsoft.com/office/drawing/2014/main" id="{99D0CFF4-7343-4A06-BEC6-DCAAEAF4A433}"/>
              </a:ext>
            </a:extLst>
          </p:cNvPr>
          <p:cNvSpPr/>
          <p:nvPr/>
        </p:nvSpPr>
        <p:spPr>
          <a:xfrm>
            <a:off x="677332" y="609599"/>
            <a:ext cx="11073657" cy="1754326"/>
          </a:xfrm>
          <a:prstGeom prst="rect">
            <a:avLst/>
          </a:prstGeom>
          <a:noFill/>
        </p:spPr>
        <p:txBody>
          <a:bodyPr wrap="square" lIns="91440" tIns="45720" rIns="91440" bIns="45720">
            <a:spAutoFit/>
          </a:bodyPr>
          <a:lstStyle/>
          <a:p>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5 - Tenable - </a:t>
            </a:r>
            <a:r>
              <a:rPr lang="en-US" sz="54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Vulneribility</a:t>
            </a:r>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Management</a:t>
            </a:r>
          </a:p>
          <a:p>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31883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27</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buClr>
                <a:srgbClr val="0070C0"/>
              </a:buClr>
              <a:buFont typeface="Wingdings" panose="05000000000000000000" pitchFamily="2" charset="2"/>
              <a:buChar char="Ø"/>
            </a:pPr>
            <a:endParaRPr lang="en-US" sz="3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2" y="609599"/>
            <a:ext cx="11073657" cy="923330"/>
          </a:xfrm>
          <a:prstGeom prst="rect">
            <a:avLst/>
          </a:prstGeom>
          <a:noFill/>
        </p:spPr>
        <p:txBody>
          <a:bodyPr wrap="square" lIns="91440" tIns="45720" rIns="91440" bIns="45720">
            <a:spAutoFit/>
          </a:bodyPr>
          <a:lstStyle/>
          <a:p>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5 - Tenable - </a:t>
            </a:r>
            <a:r>
              <a:rPr lang="en-US" sz="54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Vulneribility</a:t>
            </a:r>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Management</a:t>
            </a:r>
          </a:p>
        </p:txBody>
      </p:sp>
      <p:pic>
        <p:nvPicPr>
          <p:cNvPr id="10" name="Hình ảnh 1" descr="Ảnh có chứa văn bản, ảnh chụp màn hình, Phông chữ, số&#10;&#10;Mô tả được tạo tự động"/>
          <p:cNvPicPr/>
          <p:nvPr/>
        </p:nvPicPr>
        <p:blipFill>
          <a:blip r:embed="rId3"/>
          <a:stretch>
            <a:fillRect/>
          </a:stretch>
        </p:blipFill>
        <p:spPr>
          <a:xfrm>
            <a:off x="1404462" y="2669146"/>
            <a:ext cx="8796237" cy="3598992"/>
          </a:xfrm>
          <a:prstGeom prst="rect">
            <a:avLst/>
          </a:prstGeom>
        </p:spPr>
      </p:pic>
    </p:spTree>
    <p:extLst>
      <p:ext uri="{BB962C8B-B14F-4D97-AF65-F5344CB8AC3E}">
        <p14:creationId xmlns:p14="http://schemas.microsoft.com/office/powerpoint/2010/main" val="338171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28</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1" y="1532929"/>
            <a:ext cx="11253935" cy="4707237"/>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Các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tính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năng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2800" dirty="0">
                <a:solidFill>
                  <a:srgbClr val="0070C0"/>
                </a:solidFill>
                <a:latin typeface="Times New Roman" panose="02020603050405020304" pitchFamily="18" charset="0"/>
                <a:cs typeface="Times New Roman" panose="02020603050405020304" pitchFamily="18" charset="0"/>
              </a:rPr>
              <a:t>Vulnerability Management: </a:t>
            </a:r>
            <a:r>
              <a:rPr lang="en-US" sz="2800" dirty="0" err="1">
                <a:solidFill>
                  <a:srgbClr val="0070C0"/>
                </a:solidFill>
                <a:latin typeface="Times New Roman" panose="02020603050405020304" pitchFamily="18" charset="0"/>
                <a:cs typeface="Times New Roman" panose="02020603050405020304" pitchFamily="18" charset="0"/>
              </a:rPr>
              <a:t>Rò</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quét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hiện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phân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tích</a:t>
            </a:r>
            <a:r>
              <a:rPr lang="en-US" sz="2800" dirty="0">
                <a:solidFill>
                  <a:srgbClr val="0070C0"/>
                </a:solidFill>
                <a:latin typeface="Times New Roman" panose="02020603050405020304" pitchFamily="18" charset="0"/>
                <a:cs typeface="Times New Roman" panose="02020603050405020304" pitchFamily="18" charset="0"/>
              </a:rPr>
              <a:t> </a:t>
            </a:r>
            <a:r>
              <a:rPr lang="vi-VN" sz="2800" dirty="0">
                <a:solidFill>
                  <a:srgbClr val="0070C0"/>
                </a:solidFill>
                <a:latin typeface="Times New Roman" panose="02020603050405020304" pitchFamily="18" charset="0"/>
                <a:cs typeface="Times New Roman" panose="02020603050405020304" pitchFamily="18" charset="0"/>
              </a:rPr>
              <a:t>các lỗ hổng bảo mật trong hệ thống </a:t>
            </a:r>
            <a:endParaRPr lang="en-US" sz="28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Compliance Management: </a:t>
            </a:r>
            <a:r>
              <a:rPr lang="en-US" sz="2800" dirty="0" err="1">
                <a:solidFill>
                  <a:srgbClr val="0070C0"/>
                </a:solidFill>
                <a:latin typeface="Times New Roman" panose="02020603050405020304" pitchFamily="18" charset="0"/>
                <a:cs typeface="Times New Roman" panose="02020603050405020304" pitchFamily="18" charset="0"/>
              </a:rPr>
              <a:t>đảm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bảo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tuân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thủ</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với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quy</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định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tiêu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chuẩn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bảo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mật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thông</a:t>
            </a:r>
            <a:r>
              <a:rPr lang="en-US" sz="2800" dirty="0">
                <a:solidFill>
                  <a:srgbClr val="0070C0"/>
                </a:solidFill>
                <a:latin typeface="Times New Roman" panose="02020603050405020304" pitchFamily="18" charset="0"/>
                <a:cs typeface="Times New Roman" panose="02020603050405020304" pitchFamily="18" charset="0"/>
              </a:rPr>
              <a:t> qua </a:t>
            </a:r>
            <a:r>
              <a:rPr lang="en-US" sz="2800" dirty="0" err="1">
                <a:solidFill>
                  <a:srgbClr val="0070C0"/>
                </a:solidFill>
                <a:latin typeface="Times New Roman" panose="02020603050405020304" pitchFamily="18" charset="0"/>
                <a:cs typeface="Times New Roman" panose="02020603050405020304" pitchFamily="18" charset="0"/>
              </a:rPr>
              <a:t>việc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đánh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giá</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theo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dõi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hiệu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suất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tuân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thủ</a:t>
            </a:r>
            <a:r>
              <a:rPr lang="en-US" sz="28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2800" dirty="0">
                <a:solidFill>
                  <a:srgbClr val="0070C0"/>
                </a:solidFill>
                <a:latin typeface="Times New Roman" panose="02020603050405020304" pitchFamily="18" charset="0"/>
                <a:cs typeface="Times New Roman" panose="02020603050405020304" pitchFamily="18" charset="0"/>
              </a:rPr>
              <a:t>Cyber Exposure Analytics: Cung cấp khả năng thu thập, phân tích và hiểu rõ sự tiếp xúc với nguy cơ trong môi trường của bạn để đo lường mức độ rủi ro.</a:t>
            </a:r>
          </a:p>
          <a:p>
            <a:pPr lvl="1">
              <a:buClr>
                <a:srgbClr val="0070C0"/>
              </a:buClr>
              <a:buFont typeface="Wingdings" panose="05000000000000000000" pitchFamily="2" charset="2"/>
              <a:buChar char="Ø"/>
            </a:pPr>
            <a:r>
              <a:rPr lang="vi-VN" sz="2800" dirty="0">
                <a:solidFill>
                  <a:srgbClr val="0070C0"/>
                </a:solidFill>
                <a:latin typeface="Times New Roman" panose="02020603050405020304" pitchFamily="18" charset="0"/>
                <a:cs typeface="Times New Roman" panose="02020603050405020304" pitchFamily="18" charset="0"/>
              </a:rPr>
              <a:t>Container Security: Đảm bảo tích hợp với quy trình phát triển ứng dụng dựa trên container để đảm bảo rằng các ứng dụng container được phát triển và triển khai một cách an toàn.</a:t>
            </a:r>
          </a:p>
        </p:txBody>
      </p:sp>
      <p:sp>
        <p:nvSpPr>
          <p:cNvPr id="9" name="Hình chữ nhật 8">
            <a:extLst>
              <a:ext uri="{FF2B5EF4-FFF2-40B4-BE49-F238E27FC236}">
                <a16:creationId xmlns:a16="http://schemas.microsoft.com/office/drawing/2014/main" id="{99D0CFF4-7343-4A06-BEC6-DCAAEAF4A433}"/>
              </a:ext>
            </a:extLst>
          </p:cNvPr>
          <p:cNvSpPr/>
          <p:nvPr/>
        </p:nvSpPr>
        <p:spPr>
          <a:xfrm>
            <a:off x="677332" y="609599"/>
            <a:ext cx="11073657" cy="923330"/>
          </a:xfrm>
          <a:prstGeom prst="rect">
            <a:avLst/>
          </a:prstGeom>
          <a:noFill/>
        </p:spPr>
        <p:txBody>
          <a:bodyPr wrap="square" lIns="91440" tIns="45720" rIns="91440" bIns="45720">
            <a:spAutoFit/>
          </a:bodyPr>
          <a:lstStyle/>
          <a:p>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5 - Tenable - </a:t>
            </a:r>
            <a:r>
              <a:rPr lang="en-US" sz="54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Vulneribility</a:t>
            </a:r>
            <a:r>
              <a:rPr lang="en-US" sz="5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Management</a:t>
            </a:r>
          </a:p>
        </p:txBody>
      </p:sp>
    </p:spTree>
    <p:extLst>
      <p:ext uri="{BB962C8B-B14F-4D97-AF65-F5344CB8AC3E}">
        <p14:creationId xmlns:p14="http://schemas.microsoft.com/office/powerpoint/2010/main" val="2267350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29</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53250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Loại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sản</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phẩm</a:t>
            </a:r>
            <a:r>
              <a:rPr lang="en-US" sz="3200" dirty="0">
                <a:solidFill>
                  <a:srgbClr val="0070C0"/>
                </a:solidFill>
                <a:latin typeface="Times New Roman" panose="02020603050405020304" pitchFamily="18" charset="0"/>
                <a:cs typeface="Times New Roman" panose="02020603050405020304" pitchFamily="18" charset="0"/>
              </a:rPr>
              <a:t>: Web Application Firewall</a:t>
            </a:r>
          </a:p>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Mục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đích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sử</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dụng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Ngăn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chặn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xâm</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nhập</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tầng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ứng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dụng</a:t>
            </a:r>
            <a:r>
              <a:rPr lang="en-US" sz="3000" dirty="0">
                <a:solidFill>
                  <a:srgbClr val="0070C0"/>
                </a:solidFill>
                <a:latin typeface="Times New Roman" panose="02020603050405020304" pitchFamily="18" charset="0"/>
                <a:cs typeface="Times New Roman" panose="02020603050405020304" pitchFamily="18" charset="0"/>
              </a:rPr>
              <a:t> Web</a:t>
            </a:r>
          </a:p>
          <a:p>
            <a:pPr lvl="2">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XSS</a:t>
            </a:r>
            <a:endParaRPr lang="en-US" sz="2800" dirty="0">
              <a:solidFill>
                <a:srgbClr val="0070C0"/>
              </a:solidFill>
              <a:latin typeface="Times New Roman" panose="02020603050405020304" pitchFamily="18" charset="0"/>
              <a:cs typeface="Times New Roman" panose="02020603050405020304" pitchFamily="18" charset="0"/>
            </a:endParaRPr>
          </a:p>
          <a:p>
            <a:pPr lvl="2">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SQL Injection</a:t>
            </a:r>
          </a:p>
          <a:p>
            <a:pPr lvl="2">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XXE </a:t>
            </a:r>
          </a:p>
          <a:p>
            <a:pPr lvl="2">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Remote Code Execution</a:t>
            </a:r>
          </a:p>
          <a:p>
            <a:pPr lvl="2">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Cookie Poisoning</a:t>
            </a:r>
          </a:p>
          <a:p>
            <a:pPr lvl="2">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Web worms</a:t>
            </a:r>
          </a:p>
          <a:p>
            <a:pPr lvl="2">
              <a:buClr>
                <a:srgbClr val="0070C0"/>
              </a:buClr>
              <a:buFont typeface="Wingdings" panose="05000000000000000000" pitchFamily="2" charset="2"/>
              <a:buChar char="Ø"/>
            </a:pP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6 - AWS WAF</a:t>
            </a:r>
            <a:endParaRPr lang="en-US" sz="5400" b="0" cap="none" spc="0" dirty="0">
              <a:ln w="0"/>
              <a:solidFill>
                <a:srgbClr val="FF0000"/>
              </a:solidFill>
              <a:effectLst>
                <a:outerShdw blurRad="38100" dist="19050" dir="2700000" algn="tl" rotWithShape="0">
                  <a:schemeClr val="dk1">
                    <a:alpha val="40000"/>
                  </a:schemeClr>
                </a:outerShdw>
              </a:effectLst>
            </a:endParaRPr>
          </a:p>
        </p:txBody>
      </p:sp>
      <p:sp>
        <p:nvSpPr>
          <p:cNvPr id="6" name="AutoShape 2" descr="AWS WAF: Web Application Firewall - AWS Newb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1167" y="3583013"/>
            <a:ext cx="4383671" cy="2922447"/>
          </a:xfrm>
          <a:prstGeom prst="rect">
            <a:avLst/>
          </a:prstGeom>
        </p:spPr>
      </p:pic>
    </p:spTree>
    <p:extLst>
      <p:ext uri="{BB962C8B-B14F-4D97-AF65-F5344CB8AC3E}">
        <p14:creationId xmlns:p14="http://schemas.microsoft.com/office/powerpoint/2010/main" val="775090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4" y="44970"/>
            <a:ext cx="8596668" cy="1139252"/>
          </a:xfrm>
        </p:spPr>
        <p:txBody>
          <a:bodyPr>
            <a:normAutofit/>
          </a:bodyPr>
          <a:lstStyle/>
          <a:p>
            <a:r>
              <a:rPr lang="en-US" sz="4000" b="1" dirty="0">
                <a:solidFill>
                  <a:srgbClr val="0070C0"/>
                </a:solidFill>
                <a:latin typeface="Times New Roman" panose="02020603050405020304" pitchFamily="18" charset="0"/>
                <a:cs typeface="Times New Roman" panose="02020603050405020304" pitchFamily="18" charset="0"/>
              </a:rPr>
              <a:t>1. </a:t>
            </a:r>
            <a:r>
              <a:rPr lang="en-US" sz="4000" b="1" dirty="0" err="1">
                <a:solidFill>
                  <a:srgbClr val="0070C0"/>
                </a:solidFill>
                <a:latin typeface="Times New Roman" panose="02020603050405020304" pitchFamily="18" charset="0"/>
                <a:cs typeface="Times New Roman" panose="02020603050405020304" pitchFamily="18" charset="0"/>
              </a:rPr>
              <a:t>Tổng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quan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về</a:t>
            </a:r>
            <a:r>
              <a:rPr lang="en-US" sz="4000" b="1" dirty="0">
                <a:solidFill>
                  <a:srgbClr val="0070C0"/>
                </a:solidFill>
                <a:latin typeface="Times New Roman" panose="02020603050405020304" pitchFamily="18" charset="0"/>
                <a:cs typeface="Times New Roman" panose="02020603050405020304" pitchFamily="18" charset="0"/>
              </a:rPr>
              <a:t> Data Loss Prevention</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742649" y="868272"/>
            <a:ext cx="9156094" cy="2716758"/>
          </a:xfrm>
        </p:spPr>
        <p:txBody>
          <a:bodyPr>
            <a:normAutofit/>
          </a:bodyPr>
          <a:lstStyle/>
          <a:p>
            <a:pPr marL="0" indent="0">
              <a:buClr>
                <a:srgbClr val="0070C0"/>
              </a:buClr>
              <a:buNone/>
            </a:pPr>
            <a:r>
              <a:rPr lang="en-US" sz="2400" dirty="0">
                <a:solidFill>
                  <a:srgbClr val="0070C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1.1 </a:t>
            </a:r>
            <a:r>
              <a:rPr lang="en-US" sz="2400" b="1" dirty="0" err="1">
                <a:solidFill>
                  <a:srgbClr val="0070C0"/>
                </a:solidFill>
                <a:latin typeface="Times New Roman" panose="02020603050405020304" pitchFamily="18" charset="0"/>
                <a:cs typeface="Times New Roman" panose="02020603050405020304" pitchFamily="18" charset="0"/>
              </a:rPr>
              <a:t>Khái</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niệm</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về</a:t>
            </a:r>
            <a:r>
              <a:rPr lang="en-US" sz="2400" b="1" dirty="0">
                <a:solidFill>
                  <a:srgbClr val="0070C0"/>
                </a:solidFill>
                <a:latin typeface="Times New Roman" panose="02020603050405020304" pitchFamily="18" charset="0"/>
                <a:cs typeface="Times New Roman" panose="02020603050405020304" pitchFamily="18" charset="0"/>
              </a:rPr>
              <a:t> Data Loss Prevention</a:t>
            </a:r>
          </a:p>
          <a:p>
            <a:pPr>
              <a:lnSpc>
                <a:spcPct val="90000"/>
              </a:lnSpc>
              <a:buClr>
                <a:srgbClr val="0070C0"/>
              </a:buClr>
              <a:buFont typeface="Wingdings" panose="05000000000000000000" pitchFamily="2" charset="2"/>
              <a:buChar char="Ø"/>
            </a:pPr>
            <a:r>
              <a:rPr lang="en-US" sz="2800">
                <a:solidFill>
                  <a:srgbClr val="0070C0"/>
                </a:solidFill>
                <a:latin typeface="Times New Roman" panose="02020603050405020304" pitchFamily="18" charset="0"/>
                <a:cs typeface="Times New Roman" panose="02020603050405020304" pitchFamily="18" charset="0"/>
              </a:rPr>
              <a:t>Với </a:t>
            </a:r>
            <a:r>
              <a:rPr lang="en-US" sz="2800" dirty="0" err="1">
                <a:solidFill>
                  <a:srgbClr val="0070C0"/>
                </a:solidFill>
                <a:latin typeface="Times New Roman" panose="02020603050405020304" pitchFamily="18" charset="0"/>
                <a:cs typeface="Times New Roman" panose="02020603050405020304" pitchFamily="18" charset="0"/>
              </a:rPr>
              <a:t>sự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triển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mạnh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mẽ</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doanh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nghiệp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dữ</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liệu</a:t>
            </a:r>
            <a:r>
              <a:rPr lang="en-US" sz="2800" dirty="0">
                <a:solidFill>
                  <a:srgbClr val="0070C0"/>
                </a:solidFill>
                <a:latin typeface="Times New Roman" panose="02020603050405020304" pitchFamily="18" charset="0"/>
                <a:cs typeface="Times New Roman" panose="02020603050405020304" pitchFamily="18" charset="0"/>
              </a:rPr>
              <a:t> </a:t>
            </a:r>
            <a:r>
              <a:rPr lang="en-US" sz="2800" err="1">
                <a:solidFill>
                  <a:srgbClr val="0070C0"/>
                </a:solidFill>
                <a:latin typeface="Times New Roman" panose="02020603050405020304" pitchFamily="18" charset="0"/>
                <a:cs typeface="Times New Roman" panose="02020603050405020304" pitchFamily="18" charset="0"/>
              </a:rPr>
              <a:t>cần</a:t>
            </a:r>
            <a:r>
              <a:rPr lang="en-US" sz="2800">
                <a:solidFill>
                  <a:srgbClr val="0070C0"/>
                </a:solidFill>
                <a:latin typeface="Times New Roman" panose="02020603050405020304" pitchFamily="18" charset="0"/>
                <a:cs typeface="Times New Roman" panose="02020603050405020304" pitchFamily="18" charset="0"/>
              </a:rPr>
              <a:t> đ</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ợc</a:t>
            </a:r>
            <a:r>
              <a:rPr lang="en-US" sz="2800" dirty="0">
                <a:solidFill>
                  <a:srgbClr val="0070C0"/>
                </a:solidFill>
                <a:latin typeface="Times New Roman" panose="02020603050405020304" pitchFamily="18" charset="0"/>
                <a:cs typeface="Times New Roman" panose="02020603050405020304" pitchFamily="18" charset="0"/>
              </a:rPr>
              <a:t> chia </a:t>
            </a:r>
            <a:r>
              <a:rPr lang="en-US" sz="2800" dirty="0" err="1">
                <a:solidFill>
                  <a:srgbClr val="0070C0"/>
                </a:solidFill>
                <a:latin typeface="Times New Roman" panose="02020603050405020304" pitchFamily="18" charset="0"/>
                <a:cs typeface="Times New Roman" panose="02020603050405020304" pitchFamily="18" charset="0"/>
              </a:rPr>
              <a:t>sẽ</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với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những</a:t>
            </a:r>
            <a:r>
              <a:rPr lang="en-US" sz="2800" dirty="0">
                <a:solidFill>
                  <a:srgbClr val="0070C0"/>
                </a:solidFill>
                <a:latin typeface="Times New Roman" panose="02020603050405020304" pitchFamily="18" charset="0"/>
                <a:cs typeface="Times New Roman" panose="02020603050405020304" pitchFamily="18" charset="0"/>
              </a:rPr>
              <a:t> </a:t>
            </a:r>
            <a:r>
              <a:rPr lang="en-US" sz="2800" err="1">
                <a:solidFill>
                  <a:srgbClr val="0070C0"/>
                </a:solidFill>
                <a:latin typeface="Times New Roman" panose="02020603050405020304" pitchFamily="18" charset="0"/>
                <a:cs typeface="Times New Roman" panose="02020603050405020304" pitchFamily="18" charset="0"/>
              </a:rPr>
              <a:t>đối</a:t>
            </a:r>
            <a:r>
              <a:rPr lang="en-US" sz="2800">
                <a:solidFill>
                  <a:srgbClr val="0070C0"/>
                </a:solidFill>
                <a:latin typeface="Times New Roman" panose="02020603050405020304" pitchFamily="18" charset="0"/>
                <a:cs typeface="Times New Roman" panose="02020603050405020304" pitchFamily="18" charset="0"/>
              </a:rPr>
              <a:t> t</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ợng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khác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nhau</a:t>
            </a:r>
            <a:r>
              <a:rPr lang="en-US" sz="2800" dirty="0">
                <a:solidFill>
                  <a:srgbClr val="0070C0"/>
                </a:solidFill>
                <a:latin typeface="Times New Roman" panose="02020603050405020304" pitchFamily="18" charset="0"/>
                <a:cs typeface="Times New Roman" panose="02020603050405020304" pitchFamily="18" charset="0"/>
              </a:rPr>
              <a:t> qua internet. </a:t>
            </a:r>
            <a:r>
              <a:rPr lang="en-US" sz="2800" dirty="0" err="1">
                <a:solidFill>
                  <a:srgbClr val="0070C0"/>
                </a:solidFill>
                <a:latin typeface="Times New Roman" panose="02020603050405020304" pitchFamily="18" charset="0"/>
                <a:cs typeface="Times New Roman" panose="02020603050405020304" pitchFamily="18" charset="0"/>
              </a:rPr>
              <a:t>Việc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rò</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rĩ</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thông</a:t>
            </a:r>
            <a:r>
              <a:rPr lang="en-US" sz="2800" dirty="0">
                <a:solidFill>
                  <a:srgbClr val="0070C0"/>
                </a:solidFill>
                <a:latin typeface="Times New Roman" panose="02020603050405020304" pitchFamily="18" charset="0"/>
                <a:cs typeface="Times New Roman" panose="02020603050405020304" pitchFamily="18" charset="0"/>
              </a:rPr>
              <a:t> tin </a:t>
            </a:r>
            <a:r>
              <a:rPr lang="en-US" sz="2800" err="1">
                <a:solidFill>
                  <a:srgbClr val="0070C0"/>
                </a:solidFill>
                <a:latin typeface="Times New Roman" panose="02020603050405020304" pitchFamily="18" charset="0"/>
                <a:cs typeface="Times New Roman" panose="02020603050405020304" pitchFamily="18" charset="0"/>
              </a:rPr>
              <a:t>ảnh</a:t>
            </a:r>
            <a:r>
              <a:rPr lang="en-US" sz="2800">
                <a:solidFill>
                  <a:srgbClr val="0070C0"/>
                </a:solidFill>
                <a:latin typeface="Times New Roman" panose="02020603050405020304" pitchFamily="18" charset="0"/>
                <a:cs typeface="Times New Roman" panose="02020603050405020304" pitchFamily="18" charset="0"/>
              </a:rPr>
              <a:t> h</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ởng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đến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tài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chính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danh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tiếng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công</a:t>
            </a:r>
            <a:r>
              <a:rPr lang="en-US" sz="2800" dirty="0">
                <a:solidFill>
                  <a:srgbClr val="0070C0"/>
                </a:solidFill>
                <a:latin typeface="Times New Roman" panose="02020603050405020304" pitchFamily="18" charset="0"/>
                <a:cs typeface="Times New Roman" panose="02020603050405020304" pitchFamily="18" charset="0"/>
              </a:rPr>
              <a:t> ty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quan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hệ</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với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đối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tác</a:t>
            </a:r>
            <a:r>
              <a:rPr lang="en-US" sz="2800" dirty="0">
                <a:solidFill>
                  <a:srgbClr val="0070C0"/>
                </a:solidFill>
                <a:latin typeface="Times New Roman" panose="02020603050405020304" pitchFamily="18" charset="0"/>
                <a:cs typeface="Times New Roman" panose="02020603050405020304" pitchFamily="18" charset="0"/>
              </a:rPr>
              <a:t> =&gt; </a:t>
            </a:r>
            <a:r>
              <a:rPr lang="en-US" sz="2800" dirty="0" err="1">
                <a:solidFill>
                  <a:srgbClr val="0070C0"/>
                </a:solidFill>
                <a:latin typeface="Times New Roman" panose="02020603050405020304" pitchFamily="18" charset="0"/>
                <a:cs typeface="Times New Roman" panose="02020603050405020304" pitchFamily="18" charset="0"/>
              </a:rPr>
              <a:t>vấn</a:t>
            </a:r>
            <a:r>
              <a:rPr lang="en-US" sz="2800" dirty="0">
                <a:solidFill>
                  <a:srgbClr val="0070C0"/>
                </a:solidFill>
                <a:latin typeface="Times New Roman" panose="02020603050405020304" pitchFamily="18" charset="0"/>
                <a:cs typeface="Times New Roman" panose="02020603050405020304" pitchFamily="18" charset="0"/>
              </a:rPr>
              <a:t> </a:t>
            </a:r>
            <a:r>
              <a:rPr lang="en-US" sz="2800" err="1">
                <a:solidFill>
                  <a:srgbClr val="0070C0"/>
                </a:solidFill>
                <a:latin typeface="Times New Roman" panose="02020603050405020304" pitchFamily="18" charset="0"/>
                <a:cs typeface="Times New Roman" panose="02020603050405020304" pitchFamily="18" charset="0"/>
              </a:rPr>
              <a:t>đề</a:t>
            </a:r>
            <a:r>
              <a:rPr lang="en-US" sz="2800">
                <a:solidFill>
                  <a:srgbClr val="0070C0"/>
                </a:solidFill>
                <a:latin typeface="Times New Roman" panose="02020603050405020304" pitchFamily="18" charset="0"/>
                <a:cs typeface="Times New Roman" panose="02020603050405020304" pitchFamily="18" charset="0"/>
              </a:rPr>
              <a:t> mất mát dữ </a:t>
            </a:r>
            <a:r>
              <a:rPr lang="en-US" sz="2800" dirty="0" err="1">
                <a:solidFill>
                  <a:srgbClr val="0070C0"/>
                </a:solidFill>
                <a:latin typeface="Times New Roman" panose="02020603050405020304" pitchFamily="18" charset="0"/>
                <a:cs typeface="Times New Roman" panose="02020603050405020304" pitchFamily="18" charset="0"/>
              </a:rPr>
              <a:t>liệu</a:t>
            </a:r>
            <a:r>
              <a:rPr lang="en-US" sz="2800" dirty="0">
                <a:solidFill>
                  <a:srgbClr val="0070C0"/>
                </a:solidFill>
                <a:latin typeface="Times New Roman" panose="02020603050405020304" pitchFamily="18" charset="0"/>
                <a:cs typeface="Times New Roman" panose="02020603050405020304" pitchFamily="18" charset="0"/>
              </a:rPr>
              <a:t> </a:t>
            </a:r>
            <a:r>
              <a:rPr lang="en-US" sz="2800" err="1">
                <a:solidFill>
                  <a:srgbClr val="0070C0"/>
                </a:solidFill>
                <a:latin typeface="Times New Roman" panose="02020603050405020304" pitchFamily="18" charset="0"/>
                <a:cs typeface="Times New Roman" panose="02020603050405020304" pitchFamily="18" charset="0"/>
              </a:rPr>
              <a:t>luôn</a:t>
            </a:r>
            <a:r>
              <a:rPr lang="en-US" sz="2800">
                <a:solidFill>
                  <a:srgbClr val="0070C0"/>
                </a:solidFill>
                <a:latin typeface="Times New Roman" panose="02020603050405020304" pitchFamily="18" charset="0"/>
                <a:cs typeface="Times New Roman" panose="02020603050405020304" pitchFamily="18" charset="0"/>
              </a:rPr>
              <a:t> đ</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ợc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quan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tâm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kiểm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soát</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a:t>
            </a:fld>
            <a:endParaRPr lang="en-US" sz="240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6CFADDA-F53C-4CAE-ABF3-128520C15B58}"/>
              </a:ext>
            </a:extLst>
          </p:cNvPr>
          <p:cNvPicPr>
            <a:picLocks noChangeAspect="1"/>
          </p:cNvPicPr>
          <p:nvPr/>
        </p:nvPicPr>
        <p:blipFill>
          <a:blip r:embed="rId3"/>
          <a:stretch>
            <a:fillRect/>
          </a:stretch>
        </p:blipFill>
        <p:spPr>
          <a:xfrm>
            <a:off x="3266467" y="3585030"/>
            <a:ext cx="4724573" cy="2392775"/>
          </a:xfrm>
          <a:prstGeom prst="rect">
            <a:avLst/>
          </a:prstGeom>
        </p:spPr>
      </p:pic>
    </p:spTree>
    <p:extLst>
      <p:ext uri="{BB962C8B-B14F-4D97-AF65-F5344CB8AC3E}">
        <p14:creationId xmlns:p14="http://schemas.microsoft.com/office/powerpoint/2010/main" val="285116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30</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1073658" cy="532507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Các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tính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năng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a:solidFill>
                  <a:srgbClr val="0070C0"/>
                </a:solidFill>
                <a:latin typeface="Times New Roman" panose="02020603050405020304" pitchFamily="18" charset="0"/>
                <a:cs typeface="Times New Roman" panose="02020603050405020304" pitchFamily="18" charset="0"/>
              </a:rPr>
              <a:t>Web traffic filtering: </a:t>
            </a:r>
            <a:r>
              <a:rPr lang="vi-VN" sz="3000" dirty="0">
                <a:solidFill>
                  <a:srgbClr val="0070C0"/>
                </a:solidFill>
                <a:latin typeface="Times New Roman" panose="02020603050405020304" pitchFamily="18" charset="0"/>
                <a:cs typeface="Times New Roman" panose="02020603050405020304" pitchFamily="18" charset="0"/>
              </a:rPr>
              <a:t>lọc lưu lượng truy cập web dựa trên các điều kiện bao gồm địa chỉ IP, tiêu đề và nội dung HTTP hoặc URI tùy chỉnh</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AWS WAF Bot Control</a:t>
            </a:r>
            <a:r>
              <a:rPr lang="en-US" sz="3000" dirty="0">
                <a:solidFill>
                  <a:srgbClr val="0070C0"/>
                </a:solidFill>
                <a:latin typeface="Times New Roman" panose="02020603050405020304" pitchFamily="18" charset="0"/>
                <a:cs typeface="Times New Roman" panose="02020603050405020304" pitchFamily="18" charset="0"/>
              </a:rPr>
              <a:t>:</a:t>
            </a:r>
            <a:r>
              <a:rPr lang="vi-VN" sz="3000" dirty="0">
                <a:solidFill>
                  <a:srgbClr val="0070C0"/>
                </a:solidFill>
                <a:latin typeface="Times New Roman" panose="02020603050405020304" pitchFamily="18" charset="0"/>
                <a:cs typeface="Times New Roman" panose="02020603050405020304" pitchFamily="18" charset="0"/>
              </a:rPr>
              <a:t> nhóm quy tắc được quản lý cung cấp cho bạn khả năng hiển thị và kiểm soát lưu lượng bot phổ biến </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Account Takeover Fraud Prevention</a:t>
            </a:r>
            <a:r>
              <a:rPr lang="en-US" sz="3000" dirty="0">
                <a:solidFill>
                  <a:srgbClr val="0070C0"/>
                </a:solidFill>
                <a:latin typeface="Times New Roman" panose="02020603050405020304" pitchFamily="18" charset="0"/>
                <a:cs typeface="Times New Roman" panose="02020603050405020304" pitchFamily="18" charset="0"/>
              </a:rPr>
              <a:t>:</a:t>
            </a:r>
            <a:r>
              <a:rPr lang="vi-VN" sz="3000" dirty="0">
                <a:solidFill>
                  <a:srgbClr val="0070C0"/>
                </a:solidFill>
                <a:latin typeface="Times New Roman" panose="02020603050405020304" pitchFamily="18" charset="0"/>
                <a:cs typeface="Times New Roman" panose="02020603050405020304" pitchFamily="18" charset="0"/>
              </a:rPr>
              <a:t> Ngăn chặn chiếm đoạt tài khoản là nhóm quy tắc được quản lý nhằm giám sát trang đăng nhập ứng dụng của bạn để phát hiện truy cập trái phép vào tài khoản người dùng bằng thông tin xác thực bị xâm phạm</a:t>
            </a:r>
            <a:r>
              <a:rPr lang="en-US" sz="30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Account Creation Fraud Prevention</a:t>
            </a:r>
            <a:r>
              <a:rPr lang="en-US" sz="3000" dirty="0">
                <a:solidFill>
                  <a:srgbClr val="0070C0"/>
                </a:solidFill>
                <a:latin typeface="Times New Roman" panose="02020603050405020304" pitchFamily="18" charset="0"/>
                <a:cs typeface="Times New Roman" panose="02020603050405020304" pitchFamily="18" charset="0"/>
              </a:rPr>
              <a:t>:</a:t>
            </a:r>
            <a:r>
              <a:rPr lang="vi-VN" sz="3000" dirty="0">
                <a:solidFill>
                  <a:srgbClr val="0070C0"/>
                </a:solidFill>
                <a:latin typeface="Times New Roman" panose="02020603050405020304" pitchFamily="18" charset="0"/>
                <a:cs typeface="Times New Roman" panose="02020603050405020304" pitchFamily="18" charset="0"/>
              </a:rPr>
              <a:t> nhóm quy tắc được quản lý nhằm giám sát trang đăng ký hoặc đăng ký trong ứng dụng của bạn để phát hiện việc tạo tài khoản giả mạo hoặc gian lận</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endParaRPr lang="en-US" sz="3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6 - AWS WAF</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7504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31</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Loại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sản</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phẩm</a:t>
            </a:r>
            <a:r>
              <a:rPr lang="en-US" sz="3200" dirty="0">
                <a:solidFill>
                  <a:srgbClr val="0070C0"/>
                </a:solidFill>
                <a:latin typeface="Times New Roman" panose="02020603050405020304" pitchFamily="18" charset="0"/>
                <a:cs typeface="Times New Roman" panose="02020603050405020304" pitchFamily="18" charset="0"/>
              </a:rPr>
              <a:t>: SIEM, SOAR</a:t>
            </a:r>
          </a:p>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Mục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đích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sử</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dụng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Sử</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dụng</a:t>
            </a:r>
            <a:r>
              <a:rPr lang="en-US" sz="3000" dirty="0">
                <a:solidFill>
                  <a:srgbClr val="0070C0"/>
                </a:solidFill>
                <a:latin typeface="Times New Roman" panose="02020603050405020304" pitchFamily="18" charset="0"/>
                <a:cs typeface="Times New Roman" panose="02020603050405020304" pitchFamily="18" charset="0"/>
              </a:rPr>
              <a:t> SIEM </a:t>
            </a:r>
            <a:r>
              <a:rPr lang="en-US" sz="3000" dirty="0" err="1">
                <a:solidFill>
                  <a:srgbClr val="0070C0"/>
                </a:solidFill>
                <a:latin typeface="Times New Roman" panose="02020603050405020304" pitchFamily="18" charset="0"/>
                <a:cs typeface="Times New Roman" panose="02020603050405020304" pitchFamily="18" charset="0"/>
              </a:rPr>
              <a:t>để</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quản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lý</a:t>
            </a:r>
            <a:r>
              <a:rPr lang="en-US" sz="3000" dirty="0">
                <a:solidFill>
                  <a:srgbClr val="0070C0"/>
                </a:solidFill>
                <a:latin typeface="Times New Roman" panose="02020603050405020304" pitchFamily="18" charset="0"/>
                <a:cs typeface="Times New Roman" panose="02020603050405020304" pitchFamily="18" charset="0"/>
              </a:rPr>
              <a:t> log </a:t>
            </a:r>
            <a:r>
              <a:rPr lang="en-US" sz="3000" dirty="0" err="1">
                <a:solidFill>
                  <a:srgbClr val="0070C0"/>
                </a:solidFill>
                <a:latin typeface="Times New Roman" panose="02020603050405020304" pitchFamily="18" charset="0"/>
                <a:cs typeface="Times New Roman" panose="02020603050405020304" pitchFamily="18" charset="0"/>
              </a:rPr>
              <a:t>tập</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trung</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Dùng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cho</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đội</a:t>
            </a:r>
            <a:r>
              <a:rPr lang="en-US" sz="3000" dirty="0">
                <a:solidFill>
                  <a:srgbClr val="0070C0"/>
                </a:solidFill>
                <a:latin typeface="Times New Roman" panose="02020603050405020304" pitchFamily="18" charset="0"/>
                <a:cs typeface="Times New Roman" panose="02020603050405020304" pitchFamily="18" charset="0"/>
              </a:rPr>
              <a:t> SOC </a:t>
            </a:r>
            <a:r>
              <a:rPr lang="en-US" sz="3000" dirty="0" err="1">
                <a:solidFill>
                  <a:srgbClr val="0070C0"/>
                </a:solidFill>
                <a:latin typeface="Times New Roman" panose="02020603050405020304" pitchFamily="18" charset="0"/>
                <a:cs typeface="Times New Roman" panose="02020603050405020304" pitchFamily="18" charset="0"/>
              </a:rPr>
              <a:t>giám</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sát</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hệ</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thống</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Sử</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dụng</a:t>
            </a:r>
            <a:r>
              <a:rPr lang="en-US" sz="3000" dirty="0">
                <a:solidFill>
                  <a:srgbClr val="0070C0"/>
                </a:solidFill>
                <a:latin typeface="Times New Roman" panose="02020603050405020304" pitchFamily="18" charset="0"/>
                <a:cs typeface="Times New Roman" panose="02020603050405020304" pitchFamily="18" charset="0"/>
              </a:rPr>
              <a:t> SOAR </a:t>
            </a:r>
            <a:r>
              <a:rPr lang="en-US" sz="3000" dirty="0" err="1">
                <a:solidFill>
                  <a:srgbClr val="0070C0"/>
                </a:solidFill>
                <a:latin typeface="Times New Roman" panose="02020603050405020304" pitchFamily="18" charset="0"/>
                <a:cs typeface="Times New Roman" panose="02020603050405020304" pitchFamily="18" charset="0"/>
              </a:rPr>
              <a:t>để</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phản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ứng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nhanh</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tự</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động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với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sự</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cố</a:t>
            </a:r>
            <a:r>
              <a:rPr lang="en-US" sz="3000" dirty="0">
                <a:solidFill>
                  <a:srgbClr val="0070C0"/>
                </a:solidFill>
                <a:latin typeface="Times New Roman" panose="02020603050405020304" pitchFamily="18" charset="0"/>
                <a:cs typeface="Times New Roman" panose="02020603050405020304" pitchFamily="18" charset="0"/>
              </a:rPr>
              <a:t> an </a:t>
            </a:r>
            <a:r>
              <a:rPr lang="en-US" sz="3000" dirty="0" err="1">
                <a:solidFill>
                  <a:srgbClr val="0070C0"/>
                </a:solidFill>
                <a:latin typeface="Times New Roman" panose="02020603050405020304" pitchFamily="18" charset="0"/>
                <a:cs typeface="Times New Roman" panose="02020603050405020304" pitchFamily="18" charset="0"/>
              </a:rPr>
              <a:t>toàn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thông</a:t>
            </a:r>
            <a:r>
              <a:rPr lang="en-US" sz="3000" dirty="0">
                <a:solidFill>
                  <a:srgbClr val="0070C0"/>
                </a:solidFill>
                <a:latin typeface="Times New Roman" panose="02020603050405020304" pitchFamily="18" charset="0"/>
                <a:cs typeface="Times New Roman" panose="02020603050405020304" pitchFamily="18" charset="0"/>
              </a:rPr>
              <a:t> tin</a:t>
            </a: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7 – IBM</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1558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32</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Loại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sản</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phẩm</a:t>
            </a:r>
            <a:r>
              <a:rPr lang="en-US" sz="3200" dirty="0">
                <a:solidFill>
                  <a:srgbClr val="0070C0"/>
                </a:solidFill>
                <a:latin typeface="Times New Roman" panose="02020603050405020304" pitchFamily="18" charset="0"/>
                <a:cs typeface="Times New Roman" panose="02020603050405020304" pitchFamily="18" charset="0"/>
              </a:rPr>
              <a:t>: SIEM, SOAR</a:t>
            </a:r>
          </a:p>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Mục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đích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sử</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dụng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Sử</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dụng</a:t>
            </a:r>
            <a:r>
              <a:rPr lang="en-US" sz="3000" dirty="0">
                <a:solidFill>
                  <a:srgbClr val="0070C0"/>
                </a:solidFill>
                <a:latin typeface="Times New Roman" panose="02020603050405020304" pitchFamily="18" charset="0"/>
                <a:cs typeface="Times New Roman" panose="02020603050405020304" pitchFamily="18" charset="0"/>
              </a:rPr>
              <a:t> SIEM </a:t>
            </a:r>
            <a:r>
              <a:rPr lang="en-US" sz="3000" dirty="0" err="1">
                <a:solidFill>
                  <a:srgbClr val="0070C0"/>
                </a:solidFill>
                <a:latin typeface="Times New Roman" panose="02020603050405020304" pitchFamily="18" charset="0"/>
                <a:cs typeface="Times New Roman" panose="02020603050405020304" pitchFamily="18" charset="0"/>
              </a:rPr>
              <a:t>để</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quản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lý</a:t>
            </a:r>
            <a:r>
              <a:rPr lang="en-US" sz="3000" dirty="0">
                <a:solidFill>
                  <a:srgbClr val="0070C0"/>
                </a:solidFill>
                <a:latin typeface="Times New Roman" panose="02020603050405020304" pitchFamily="18" charset="0"/>
                <a:cs typeface="Times New Roman" panose="02020603050405020304" pitchFamily="18" charset="0"/>
              </a:rPr>
              <a:t> log </a:t>
            </a:r>
            <a:r>
              <a:rPr lang="en-US" sz="3000" dirty="0" err="1">
                <a:solidFill>
                  <a:srgbClr val="0070C0"/>
                </a:solidFill>
                <a:latin typeface="Times New Roman" panose="02020603050405020304" pitchFamily="18" charset="0"/>
                <a:cs typeface="Times New Roman" panose="02020603050405020304" pitchFamily="18" charset="0"/>
              </a:rPr>
              <a:t>tập</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trung</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Dùng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cho</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đội</a:t>
            </a:r>
            <a:r>
              <a:rPr lang="en-US" sz="3000" dirty="0">
                <a:solidFill>
                  <a:srgbClr val="0070C0"/>
                </a:solidFill>
                <a:latin typeface="Times New Roman" panose="02020603050405020304" pitchFamily="18" charset="0"/>
                <a:cs typeface="Times New Roman" panose="02020603050405020304" pitchFamily="18" charset="0"/>
              </a:rPr>
              <a:t> SOC </a:t>
            </a:r>
            <a:r>
              <a:rPr lang="en-US" sz="3000" dirty="0" err="1">
                <a:solidFill>
                  <a:srgbClr val="0070C0"/>
                </a:solidFill>
                <a:latin typeface="Times New Roman" panose="02020603050405020304" pitchFamily="18" charset="0"/>
                <a:cs typeface="Times New Roman" panose="02020603050405020304" pitchFamily="18" charset="0"/>
              </a:rPr>
              <a:t>giám</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sát</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hệ</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thống</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Sử</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dụng</a:t>
            </a:r>
            <a:r>
              <a:rPr lang="en-US" sz="3000" dirty="0">
                <a:solidFill>
                  <a:srgbClr val="0070C0"/>
                </a:solidFill>
                <a:latin typeface="Times New Roman" panose="02020603050405020304" pitchFamily="18" charset="0"/>
                <a:cs typeface="Times New Roman" panose="02020603050405020304" pitchFamily="18" charset="0"/>
              </a:rPr>
              <a:t> SOAR </a:t>
            </a:r>
            <a:r>
              <a:rPr lang="en-US" sz="3000" dirty="0" err="1">
                <a:solidFill>
                  <a:srgbClr val="0070C0"/>
                </a:solidFill>
                <a:latin typeface="Times New Roman" panose="02020603050405020304" pitchFamily="18" charset="0"/>
                <a:cs typeface="Times New Roman" panose="02020603050405020304" pitchFamily="18" charset="0"/>
              </a:rPr>
              <a:t>để</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phản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ứng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nhanh</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tự</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động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với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sự</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cố</a:t>
            </a:r>
            <a:r>
              <a:rPr lang="en-US" sz="3000" dirty="0">
                <a:solidFill>
                  <a:srgbClr val="0070C0"/>
                </a:solidFill>
                <a:latin typeface="Times New Roman" panose="02020603050405020304" pitchFamily="18" charset="0"/>
                <a:cs typeface="Times New Roman" panose="02020603050405020304" pitchFamily="18" charset="0"/>
              </a:rPr>
              <a:t> an </a:t>
            </a:r>
            <a:r>
              <a:rPr lang="en-US" sz="3000" dirty="0" err="1">
                <a:solidFill>
                  <a:srgbClr val="0070C0"/>
                </a:solidFill>
                <a:latin typeface="Times New Roman" panose="02020603050405020304" pitchFamily="18" charset="0"/>
                <a:cs typeface="Times New Roman" panose="02020603050405020304" pitchFamily="18" charset="0"/>
              </a:rPr>
              <a:t>toàn</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thông</a:t>
            </a:r>
            <a:r>
              <a:rPr lang="en-US" sz="3000" dirty="0">
                <a:solidFill>
                  <a:srgbClr val="0070C0"/>
                </a:solidFill>
                <a:latin typeface="Times New Roman" panose="02020603050405020304" pitchFamily="18" charset="0"/>
                <a:cs typeface="Times New Roman" panose="02020603050405020304" pitchFamily="18" charset="0"/>
              </a:rPr>
              <a:t> tin</a:t>
            </a: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7 – IBM </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34647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33</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Sử</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dụng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công</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cụ</a:t>
            </a:r>
            <a:r>
              <a:rPr lang="en-US" sz="3000" dirty="0">
                <a:solidFill>
                  <a:srgbClr val="0070C0"/>
                </a:solidFill>
                <a:latin typeface="Times New Roman" panose="02020603050405020304" pitchFamily="18" charset="0"/>
                <a:cs typeface="Times New Roman" panose="02020603050405020304" pitchFamily="18" charset="0"/>
              </a:rPr>
              <a:t> </a:t>
            </a:r>
            <a:r>
              <a:rPr lang="en-US" sz="3200" dirty="0">
                <a:solidFill>
                  <a:srgbClr val="0070C0"/>
                </a:solidFill>
                <a:latin typeface="Times New Roman" panose="02020603050405020304" pitchFamily="18" charset="0"/>
                <a:cs typeface="Times New Roman" panose="02020603050405020304" pitchFamily="18" charset="0"/>
              </a:rPr>
              <a:t>IBM Security</a:t>
            </a:r>
            <a:r>
              <a:rPr lang="en-US" sz="30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IBM Security® </a:t>
            </a:r>
            <a:r>
              <a:rPr lang="en-US" sz="2800" dirty="0" err="1">
                <a:solidFill>
                  <a:srgbClr val="0070C0"/>
                </a:solidFill>
                <a:latin typeface="Times New Roman" panose="02020603050405020304" pitchFamily="18" charset="0"/>
                <a:cs typeface="Times New Roman" panose="02020603050405020304" pitchFamily="18" charset="0"/>
              </a:rPr>
              <a:t>QRadar</a:t>
            </a:r>
            <a:r>
              <a:rPr lang="en-US" sz="2800" dirty="0">
                <a:solidFill>
                  <a:srgbClr val="0070C0"/>
                </a:solidFill>
                <a:latin typeface="Times New Roman" panose="02020603050405020304" pitchFamily="18" charset="0"/>
                <a:cs typeface="Times New Roman" panose="02020603050405020304" pitchFamily="18" charset="0"/>
              </a:rPr>
              <a:t>® SIEM</a:t>
            </a:r>
          </a:p>
          <a:p>
            <a:pPr lvl="1">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IBM Security </a:t>
            </a:r>
            <a:r>
              <a:rPr lang="en-US" sz="2800" dirty="0" err="1">
                <a:solidFill>
                  <a:srgbClr val="0070C0"/>
                </a:solidFill>
                <a:latin typeface="Times New Roman" panose="02020603050405020304" pitchFamily="18" charset="0"/>
                <a:cs typeface="Times New Roman" panose="02020603050405020304" pitchFamily="18" charset="0"/>
              </a:rPr>
              <a:t>Resilent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động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hóa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quy</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trình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ứng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cố</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7 – IBM</a:t>
            </a:r>
            <a:endParaRPr 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2050" name="Picture 2" descr="IBM Resilient | DomainTo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157" y="3368853"/>
            <a:ext cx="5690673" cy="33432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352" y="3195595"/>
            <a:ext cx="3689785" cy="3689785"/>
          </a:xfrm>
          <a:prstGeom prst="rect">
            <a:avLst/>
          </a:prstGeom>
        </p:spPr>
      </p:pic>
    </p:spTree>
    <p:extLst>
      <p:ext uri="{BB962C8B-B14F-4D97-AF65-F5344CB8AC3E}">
        <p14:creationId xmlns:p14="http://schemas.microsoft.com/office/powerpoint/2010/main" val="2483957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34</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Tính</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năng</a:t>
            </a:r>
            <a:r>
              <a:rPr lang="en-US" sz="3000" dirty="0">
                <a:solidFill>
                  <a:srgbClr val="0070C0"/>
                </a:solidFill>
                <a:latin typeface="Times New Roman" panose="02020603050405020304" pitchFamily="18" charset="0"/>
                <a:cs typeface="Times New Roman" panose="02020603050405020304" pitchFamily="18" charset="0"/>
              </a:rPr>
              <a:t>:</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7 – IBM – SIEM, SOAR</a:t>
            </a:r>
            <a:endParaRPr 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3"/>
          <a:stretch>
            <a:fillRect/>
          </a:stretch>
        </p:blipFill>
        <p:spPr>
          <a:xfrm>
            <a:off x="2769973" y="1365299"/>
            <a:ext cx="7389313" cy="5371515"/>
          </a:xfrm>
          <a:prstGeom prst="rect">
            <a:avLst/>
          </a:prstGeom>
        </p:spPr>
      </p:pic>
    </p:spTree>
    <p:extLst>
      <p:ext uri="{BB962C8B-B14F-4D97-AF65-F5344CB8AC3E}">
        <p14:creationId xmlns:p14="http://schemas.microsoft.com/office/powerpoint/2010/main" val="3112164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35</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Loại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sản</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phẩm</a:t>
            </a:r>
            <a:r>
              <a:rPr lang="en-US" sz="3200" dirty="0">
                <a:solidFill>
                  <a:srgbClr val="0070C0"/>
                </a:solidFill>
                <a:latin typeface="Times New Roman" panose="02020603050405020304" pitchFamily="18" charset="0"/>
                <a:cs typeface="Times New Roman" panose="02020603050405020304" pitchFamily="18" charset="0"/>
              </a:rPr>
              <a:t>: Email Security</a:t>
            </a:r>
          </a:p>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Mục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đích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sử</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dụng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Bảo</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vệ</a:t>
            </a:r>
            <a:r>
              <a:rPr lang="en-US" sz="3000" dirty="0">
                <a:solidFill>
                  <a:srgbClr val="0070C0"/>
                </a:solidFill>
                <a:latin typeface="Times New Roman" panose="02020603050405020304" pitchFamily="18" charset="0"/>
                <a:cs typeface="Times New Roman" panose="02020603050405020304" pitchFamily="18" charset="0"/>
              </a:rPr>
              <a:t> Mail </a:t>
            </a:r>
            <a:r>
              <a:rPr lang="en-US" sz="3000" dirty="0" err="1">
                <a:solidFill>
                  <a:srgbClr val="0070C0"/>
                </a:solidFill>
                <a:latin typeface="Times New Roman" panose="02020603050405020304" pitchFamily="18" charset="0"/>
                <a:cs typeface="Times New Roman" panose="02020603050405020304" pitchFamily="18" charset="0"/>
              </a:rPr>
              <a:t>người</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dùng</a:t>
            </a:r>
            <a:endParaRPr lang="en-US" sz="3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8 - Office 365 Security</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52117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36</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000" dirty="0" err="1">
                <a:solidFill>
                  <a:srgbClr val="0070C0"/>
                </a:solidFill>
                <a:latin typeface="Times New Roman" panose="02020603050405020304" pitchFamily="18" charset="0"/>
                <a:cs typeface="Times New Roman" panose="02020603050405020304" pitchFamily="18" charset="0"/>
              </a:rPr>
              <a:t>Các</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tính</a:t>
            </a:r>
            <a:r>
              <a:rPr lang="en-US" sz="3000" dirty="0">
                <a:solidFill>
                  <a:srgbClr val="0070C0"/>
                </a:solidFill>
                <a:latin typeface="Times New Roman" panose="02020603050405020304" pitchFamily="18" charset="0"/>
                <a:cs typeface="Times New Roman" panose="02020603050405020304" pitchFamily="18" charset="0"/>
              </a:rPr>
              <a:t> </a:t>
            </a:r>
            <a:r>
              <a:rPr lang="en-US" sz="3000" dirty="0" err="1">
                <a:solidFill>
                  <a:srgbClr val="0070C0"/>
                </a:solidFill>
                <a:latin typeface="Times New Roman" panose="02020603050405020304" pitchFamily="18" charset="0"/>
                <a:cs typeface="Times New Roman" panose="02020603050405020304" pitchFamily="18" charset="0"/>
              </a:rPr>
              <a:t>năng</a:t>
            </a:r>
            <a:r>
              <a:rPr lang="en-US" sz="3000" dirty="0">
                <a:solidFill>
                  <a:srgbClr val="0070C0"/>
                </a:solidFill>
                <a:latin typeface="Times New Roman" panose="02020603050405020304" pitchFamily="18" charset="0"/>
                <a:cs typeface="Times New Roman" panose="02020603050405020304" pitchFamily="18" charset="0"/>
              </a:rPr>
              <a:t>:</a:t>
            </a: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8 - Office 365 Security</a:t>
            </a:r>
            <a:endParaRPr 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3"/>
          <a:stretch>
            <a:fillRect/>
          </a:stretch>
        </p:blipFill>
        <p:spPr>
          <a:xfrm>
            <a:off x="3454382" y="1831420"/>
            <a:ext cx="7678076" cy="4946991"/>
          </a:xfrm>
          <a:prstGeom prst="rect">
            <a:avLst/>
          </a:prstGeom>
        </p:spPr>
      </p:pic>
    </p:spTree>
    <p:extLst>
      <p:ext uri="{BB962C8B-B14F-4D97-AF65-F5344CB8AC3E}">
        <p14:creationId xmlns:p14="http://schemas.microsoft.com/office/powerpoint/2010/main" val="2666680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37</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Loại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sản</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phẩm</a:t>
            </a:r>
            <a:r>
              <a:rPr lang="en-US" sz="3200" dirty="0">
                <a:solidFill>
                  <a:srgbClr val="0070C0"/>
                </a:solidFill>
                <a:latin typeface="Times New Roman" panose="02020603050405020304" pitchFamily="18" charset="0"/>
                <a:cs typeface="Times New Roman" panose="02020603050405020304" pitchFamily="18" charset="0"/>
              </a:rPr>
              <a:t>: DB Firewall</a:t>
            </a:r>
          </a:p>
          <a:p>
            <a:pPr lvl="1">
              <a:buClr>
                <a:srgbClr val="0070C0"/>
              </a:buClr>
              <a:buFont typeface="Wingdings" panose="05000000000000000000" pitchFamily="2" charset="2"/>
              <a:buChar char="Ø"/>
            </a:pPr>
            <a:endParaRPr lang="en-US" sz="3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2" y="609599"/>
            <a:ext cx="8992447"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9 – ORACLE DB FIREWALL</a:t>
            </a:r>
            <a:endParaRPr 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2050" name="Picture 2" descr="Oracle Database Firewall | rayan nik tajh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12" y="2384894"/>
            <a:ext cx="8407958" cy="4203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390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38</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0250498" cy="47072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Loại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sản</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phẩm</a:t>
            </a:r>
            <a:r>
              <a:rPr lang="en-US" sz="3200" dirty="0">
                <a:solidFill>
                  <a:srgbClr val="0070C0"/>
                </a:solidFill>
                <a:latin typeface="Times New Roman" panose="02020603050405020304" pitchFamily="18" charset="0"/>
                <a:cs typeface="Times New Roman" panose="02020603050405020304" pitchFamily="18" charset="0"/>
              </a:rPr>
              <a:t>: DB Firewall</a:t>
            </a:r>
          </a:p>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Mục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đích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sử</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dụng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en-US" sz="3000" dirty="0">
                <a:solidFill>
                  <a:srgbClr val="0070C0"/>
                </a:solidFill>
                <a:latin typeface="Times New Roman" panose="02020603050405020304" pitchFamily="18" charset="0"/>
                <a:cs typeface="Times New Roman" panose="02020603050405020304" pitchFamily="18" charset="0"/>
              </a:rPr>
              <a:t>T</a:t>
            </a:r>
            <a:r>
              <a:rPr lang="vi-VN" sz="3000" dirty="0">
                <a:solidFill>
                  <a:srgbClr val="0070C0"/>
                </a:solidFill>
                <a:latin typeface="Times New Roman" panose="02020603050405020304" pitchFamily="18" charset="0"/>
                <a:cs typeface="Times New Roman" panose="02020603050405020304" pitchFamily="18" charset="0"/>
              </a:rPr>
              <a:t>uyến phòng thủ đầu tiên cho </a:t>
            </a:r>
            <a:r>
              <a:rPr lang="en-US" sz="3000" dirty="0">
                <a:solidFill>
                  <a:srgbClr val="0070C0"/>
                </a:solidFill>
                <a:latin typeface="Times New Roman" panose="02020603050405020304" pitchFamily="18" charset="0"/>
                <a:cs typeface="Times New Roman" panose="02020603050405020304" pitchFamily="18" charset="0"/>
              </a:rPr>
              <a:t>DB </a:t>
            </a:r>
            <a:r>
              <a:rPr lang="vi-VN" sz="3000" dirty="0">
                <a:solidFill>
                  <a:srgbClr val="0070C0"/>
                </a:solidFill>
                <a:latin typeface="Times New Roman" panose="02020603050405020304" pitchFamily="18" charset="0"/>
                <a:cs typeface="Times New Roman" panose="02020603050405020304" pitchFamily="18" charset="0"/>
              </a:rPr>
              <a:t>để giám sát và thực thi hành vi ứng dụng thông thường, giúp ngăn chặn việc tiêm SQL, bỏ qua ứng dụng và các hoạt động độc hại khác tiếp cận </a:t>
            </a:r>
            <a:r>
              <a:rPr lang="en-US" sz="3000" dirty="0">
                <a:solidFill>
                  <a:srgbClr val="0070C0"/>
                </a:solidFill>
                <a:latin typeface="Times New Roman" panose="02020603050405020304" pitchFamily="18" charset="0"/>
                <a:cs typeface="Times New Roman" panose="02020603050405020304" pitchFamily="18" charset="0"/>
              </a:rPr>
              <a:t>DB.</a:t>
            </a:r>
          </a:p>
          <a:p>
            <a:pPr lvl="1">
              <a:buClr>
                <a:srgbClr val="0070C0"/>
              </a:buClr>
              <a:buFont typeface="Wingdings" panose="05000000000000000000" pitchFamily="2" charset="2"/>
              <a:buChar char="Ø"/>
            </a:pPr>
            <a:r>
              <a:rPr lang="en-US" sz="3000" dirty="0">
                <a:solidFill>
                  <a:srgbClr val="0070C0"/>
                </a:solidFill>
                <a:latin typeface="Times New Roman" panose="02020603050405020304" pitchFamily="18" charset="0"/>
                <a:cs typeface="Times New Roman" panose="02020603050405020304" pitchFamily="18" charset="0"/>
              </a:rPr>
              <a:t>G</a:t>
            </a:r>
            <a:r>
              <a:rPr lang="vi-VN" sz="3000" dirty="0">
                <a:solidFill>
                  <a:srgbClr val="0070C0"/>
                </a:solidFill>
                <a:latin typeface="Times New Roman" panose="02020603050405020304" pitchFamily="18" charset="0"/>
                <a:cs typeface="Times New Roman" panose="02020603050405020304" pitchFamily="18" charset="0"/>
              </a:rPr>
              <a:t>iúp ngăn chặn các cuộc tấn công bên trong và bên ngoài tiếp cận cơ sở dữ liệu</a:t>
            </a:r>
            <a:r>
              <a:rPr lang="en-US" sz="30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endParaRPr lang="en-US" sz="3000" dirty="0">
              <a:solidFill>
                <a:srgbClr val="0070C0"/>
              </a:solidFill>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8713410"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9 – ORACLE DB FIREWALL</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2110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39</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1413068" cy="53250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Các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tính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năng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Auditing Sensitive Data</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Data Theft Protection</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Database Vulnerability</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Audit Access to Cardholder Information</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Dynamic Data Masking</a:t>
            </a:r>
            <a:endParaRPr lang="en-US" sz="30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TDE bảo mật nâng cao của Oracle</a:t>
            </a:r>
          </a:p>
        </p:txBody>
      </p:sp>
      <p:sp>
        <p:nvSpPr>
          <p:cNvPr id="9" name="Hình chữ nhật 8">
            <a:extLst>
              <a:ext uri="{FF2B5EF4-FFF2-40B4-BE49-F238E27FC236}">
                <a16:creationId xmlns:a16="http://schemas.microsoft.com/office/drawing/2014/main" id="{99D0CFF4-7343-4A06-BEC6-DCAAEAF4A433}"/>
              </a:ext>
            </a:extLst>
          </p:cNvPr>
          <p:cNvSpPr/>
          <p:nvPr/>
        </p:nvSpPr>
        <p:spPr>
          <a:xfrm>
            <a:off x="677333" y="609599"/>
            <a:ext cx="9809486"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9 – ORACLE DB FIREWALL</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784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a:solidFill>
                  <a:srgbClr val="0070C0"/>
                </a:solidFill>
                <a:latin typeface="Times New Roman" panose="02020603050405020304" pitchFamily="18" charset="0"/>
                <a:cs typeface="Times New Roman" panose="02020603050405020304" pitchFamily="18" charset="0"/>
              </a:rPr>
              <a:t>1. </a:t>
            </a:r>
            <a:r>
              <a:rPr lang="en-US" sz="4000" b="1" dirty="0" err="1">
                <a:solidFill>
                  <a:srgbClr val="0070C0"/>
                </a:solidFill>
                <a:latin typeface="Times New Roman" panose="02020603050405020304" pitchFamily="18" charset="0"/>
                <a:cs typeface="Times New Roman" panose="02020603050405020304" pitchFamily="18" charset="0"/>
              </a:rPr>
              <a:t>Tổng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quan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về</a:t>
            </a:r>
            <a:r>
              <a:rPr lang="en-US" sz="4000" b="1" dirty="0">
                <a:solidFill>
                  <a:srgbClr val="0070C0"/>
                </a:solidFill>
                <a:latin typeface="Times New Roman" panose="02020603050405020304" pitchFamily="18" charset="0"/>
                <a:cs typeface="Times New Roman" panose="02020603050405020304" pitchFamily="18" charset="0"/>
              </a:rPr>
              <a:t> Data Loss Prevention</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2" y="720569"/>
            <a:ext cx="9396056" cy="4707237"/>
          </a:xfrm>
        </p:spPr>
        <p:txBody>
          <a:bodyPr>
            <a:normAutofit/>
          </a:bodyPr>
          <a:lstStyle/>
          <a:p>
            <a:pPr marL="0" indent="0">
              <a:buClr>
                <a:srgbClr val="0070C0"/>
              </a:buClr>
              <a:buNone/>
            </a:pPr>
            <a:r>
              <a:rPr lang="en-US" sz="3600" dirty="0">
                <a:solidFill>
                  <a:srgbClr val="0070C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1.2 </a:t>
            </a:r>
            <a:r>
              <a:rPr lang="en-US" sz="2400" b="1" dirty="0" err="1">
                <a:solidFill>
                  <a:srgbClr val="0070C0"/>
                </a:solidFill>
                <a:latin typeface="Times New Roman" panose="02020603050405020304" pitchFamily="18" charset="0"/>
                <a:cs typeface="Times New Roman" panose="02020603050405020304" pitchFamily="18" charset="0"/>
              </a:rPr>
              <a:t>Các</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tác</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nhân</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dẫn</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đến</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mất</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mát</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dữ</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liệu</a:t>
            </a:r>
            <a:endParaRPr lang="en-US" sz="2400" b="1" dirty="0">
              <a:solidFill>
                <a:srgbClr val="0070C0"/>
              </a:solidFill>
              <a:latin typeface="Times New Roman" panose="02020603050405020304" pitchFamily="18" charset="0"/>
              <a:cs typeface="Times New Roman" panose="02020603050405020304" pitchFamily="18" charset="0"/>
            </a:endParaRPr>
          </a:p>
          <a:p>
            <a:pPr marL="0" indent="0">
              <a:buClr>
                <a:srgbClr val="0070C0"/>
              </a:buClr>
              <a:buNone/>
            </a:pPr>
            <a:r>
              <a:rPr lang="en-US" sz="2400" b="1" dirty="0">
                <a:solidFill>
                  <a:srgbClr val="0070C0"/>
                </a:solidFill>
                <a:latin typeface="Times New Roman" panose="02020603050405020304" pitchFamily="18" charset="0"/>
                <a:cs typeface="Times New Roman" panose="02020603050405020304" pitchFamily="18" charset="0"/>
              </a:rPr>
              <a:t>	</a:t>
            </a: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a:t>
            </a:fld>
            <a:endParaRPr lang="en-US" sz="240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F18F6A1-3347-4DAD-A698-9CC6FD87144E}"/>
              </a:ext>
            </a:extLst>
          </p:cNvPr>
          <p:cNvPicPr>
            <a:picLocks noChangeAspect="1"/>
          </p:cNvPicPr>
          <p:nvPr/>
        </p:nvPicPr>
        <p:blipFill>
          <a:blip r:embed="rId3"/>
          <a:stretch>
            <a:fillRect/>
          </a:stretch>
        </p:blipFill>
        <p:spPr>
          <a:xfrm>
            <a:off x="1210259" y="1451299"/>
            <a:ext cx="3381375" cy="2217459"/>
          </a:xfrm>
          <a:prstGeom prst="rect">
            <a:avLst/>
          </a:prstGeom>
        </p:spPr>
      </p:pic>
      <p:pic>
        <p:nvPicPr>
          <p:cNvPr id="9" name="Picture 8">
            <a:extLst>
              <a:ext uri="{FF2B5EF4-FFF2-40B4-BE49-F238E27FC236}">
                <a16:creationId xmlns:a16="http://schemas.microsoft.com/office/drawing/2014/main" id="{A4E9FA51-DFEA-422F-ACC4-274B3C8E70CE}"/>
              </a:ext>
            </a:extLst>
          </p:cNvPr>
          <p:cNvPicPr>
            <a:picLocks noChangeAspect="1"/>
          </p:cNvPicPr>
          <p:nvPr/>
        </p:nvPicPr>
        <p:blipFill>
          <a:blip r:embed="rId4"/>
          <a:stretch>
            <a:fillRect/>
          </a:stretch>
        </p:blipFill>
        <p:spPr>
          <a:xfrm>
            <a:off x="5271797" y="1451300"/>
            <a:ext cx="3828660" cy="2350372"/>
          </a:xfrm>
          <a:prstGeom prst="rect">
            <a:avLst/>
          </a:prstGeom>
        </p:spPr>
      </p:pic>
      <p:pic>
        <p:nvPicPr>
          <p:cNvPr id="11" name="Picture 10">
            <a:extLst>
              <a:ext uri="{FF2B5EF4-FFF2-40B4-BE49-F238E27FC236}">
                <a16:creationId xmlns:a16="http://schemas.microsoft.com/office/drawing/2014/main" id="{2744C58F-0577-41E6-BCB7-752040EFA5D8}"/>
              </a:ext>
            </a:extLst>
          </p:cNvPr>
          <p:cNvPicPr>
            <a:picLocks noChangeAspect="1"/>
          </p:cNvPicPr>
          <p:nvPr/>
        </p:nvPicPr>
        <p:blipFill>
          <a:blip r:embed="rId5"/>
          <a:stretch>
            <a:fillRect/>
          </a:stretch>
        </p:blipFill>
        <p:spPr>
          <a:xfrm>
            <a:off x="3464995" y="4128509"/>
            <a:ext cx="3381375" cy="2556382"/>
          </a:xfrm>
          <a:prstGeom prst="rect">
            <a:avLst/>
          </a:prstGeom>
        </p:spPr>
      </p:pic>
    </p:spTree>
    <p:extLst>
      <p:ext uri="{BB962C8B-B14F-4D97-AF65-F5344CB8AC3E}">
        <p14:creationId xmlns:p14="http://schemas.microsoft.com/office/powerpoint/2010/main" val="2035563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6E</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Các</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giải</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pháp</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kĩ</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thuật</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40</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8" name="Chỗ dành sẵn cho Nội dung 2">
            <a:extLst>
              <a:ext uri="{FF2B5EF4-FFF2-40B4-BE49-F238E27FC236}">
                <a16:creationId xmlns:a16="http://schemas.microsoft.com/office/drawing/2014/main" id="{0B4E7A17-A2CD-44D2-A874-0C247B3F84AD}"/>
              </a:ext>
            </a:extLst>
          </p:cNvPr>
          <p:cNvSpPr txBox="1">
            <a:spLocks/>
          </p:cNvSpPr>
          <p:nvPr/>
        </p:nvSpPr>
        <p:spPr>
          <a:xfrm>
            <a:off x="677332" y="1532929"/>
            <a:ext cx="11413068" cy="53250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rgbClr val="0070C0"/>
              </a:buClr>
              <a:buFont typeface="Wingdings" panose="05000000000000000000"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Các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tính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năng</a:t>
            </a:r>
            <a:r>
              <a:rPr lang="en-US" sz="3200" dirty="0">
                <a:solidFill>
                  <a:srgbClr val="0070C0"/>
                </a:solidFill>
                <a:latin typeface="Times New Roman" panose="02020603050405020304" pitchFamily="18" charset="0"/>
                <a:cs typeface="Times New Roman" panose="02020603050405020304" pitchFamily="18" charset="0"/>
              </a:rPr>
              <a:t>:</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Các mô hình triển khai linh hoạt bao gồm giám sát và chặn</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Chính sách dựa trên </a:t>
            </a:r>
            <a:r>
              <a:rPr lang="en-US" sz="3000" dirty="0">
                <a:solidFill>
                  <a:srgbClr val="0070C0"/>
                </a:solidFill>
                <a:latin typeface="Times New Roman" panose="02020603050405020304" pitchFamily="18" charset="0"/>
                <a:cs typeface="Times New Roman" panose="02020603050405020304" pitchFamily="18" charset="0"/>
              </a:rPr>
              <a:t>back list</a:t>
            </a:r>
            <a:r>
              <a:rPr lang="vi-VN" sz="3000" dirty="0">
                <a:solidFill>
                  <a:srgbClr val="0070C0"/>
                </a:solidFill>
                <a:latin typeface="Times New Roman" panose="02020603050405020304" pitchFamily="18" charset="0"/>
                <a:cs typeface="Times New Roman" panose="02020603050405020304" pitchFamily="18" charset="0"/>
              </a:rPr>
              <a:t>, </a:t>
            </a:r>
            <a:r>
              <a:rPr lang="en-US" sz="3000" dirty="0">
                <a:solidFill>
                  <a:srgbClr val="0070C0"/>
                </a:solidFill>
                <a:latin typeface="Times New Roman" panose="02020603050405020304" pitchFamily="18" charset="0"/>
                <a:cs typeface="Times New Roman" panose="02020603050405020304" pitchFamily="18" charset="0"/>
              </a:rPr>
              <a:t>white list </a:t>
            </a:r>
            <a:r>
              <a:rPr lang="vi-VN" sz="3000" dirty="0">
                <a:solidFill>
                  <a:srgbClr val="0070C0"/>
                </a:solidFill>
                <a:latin typeface="Times New Roman" panose="02020603050405020304" pitchFamily="18" charset="0"/>
                <a:cs typeface="Times New Roman" panose="02020603050405020304" pitchFamily="18" charset="0"/>
              </a:rPr>
              <a:t>và exception </a:t>
            </a:r>
            <a:r>
              <a:rPr lang="en-US" sz="3000" dirty="0">
                <a:solidFill>
                  <a:srgbClr val="0070C0"/>
                </a:solidFill>
                <a:latin typeface="Times New Roman" panose="02020603050405020304" pitchFamily="18" charset="0"/>
                <a:cs typeface="Times New Roman" panose="02020603050405020304" pitchFamily="18" charset="0"/>
              </a:rPr>
              <a:t>list</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Kiến trúc có khả năng mở rộng cao cho các ứng dụng doanh nghiệp</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Hàng chục báo cáo tuân thủ có thể tùy chỉnh được tích hợp sẵn</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Cảnh báo bảo mật theo thời gian thực</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Hỗ trợ Oracle, MySQL, Microsoft SQL Server, Sybase và IBM DB2</a:t>
            </a:r>
          </a:p>
          <a:p>
            <a:pPr lvl="1">
              <a:buClr>
                <a:srgbClr val="0070C0"/>
              </a:buClr>
              <a:buFont typeface="Wingdings" panose="05000000000000000000" pitchFamily="2" charset="2"/>
              <a:buChar char="Ø"/>
            </a:pPr>
            <a:r>
              <a:rPr lang="vi-VN" sz="3000" dirty="0">
                <a:solidFill>
                  <a:srgbClr val="0070C0"/>
                </a:solidFill>
                <a:latin typeface="Times New Roman" panose="02020603050405020304" pitchFamily="18" charset="0"/>
                <a:cs typeface="Times New Roman" panose="02020603050405020304" pitchFamily="18" charset="0"/>
              </a:rPr>
              <a:t>Hỗ trợ TDE bảo mật nâng cao của Oracle</a:t>
            </a:r>
          </a:p>
        </p:txBody>
      </p:sp>
      <p:sp>
        <p:nvSpPr>
          <p:cNvPr id="9" name="Hình chữ nhật 8">
            <a:extLst>
              <a:ext uri="{FF2B5EF4-FFF2-40B4-BE49-F238E27FC236}">
                <a16:creationId xmlns:a16="http://schemas.microsoft.com/office/drawing/2014/main" id="{99D0CFF4-7343-4A06-BEC6-DCAAEAF4A433}"/>
              </a:ext>
            </a:extLst>
          </p:cNvPr>
          <p:cNvSpPr/>
          <p:nvPr/>
        </p:nvSpPr>
        <p:spPr>
          <a:xfrm>
            <a:off x="677332" y="609599"/>
            <a:ext cx="10421197" cy="923330"/>
          </a:xfrm>
          <a:prstGeom prst="rect">
            <a:avLst/>
          </a:prstGeom>
          <a:noFill/>
        </p:spPr>
        <p:txBody>
          <a:bodyPr wrap="square" lIns="91440" tIns="45720" rIns="91440" bIns="45720">
            <a:spAutoFit/>
          </a:bodyPr>
          <a:lstStyle/>
          <a:p>
            <a:r>
              <a:rPr lang="en-US" sz="5400" b="0"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9 – ORACLE DB FIREWALL</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90486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a:solidFill>
                  <a:srgbClr val="0070C0"/>
                </a:solidFill>
                <a:latin typeface="Times New Roman" panose="02020603050405020304" pitchFamily="18" charset="0"/>
                <a:cs typeface="Times New Roman" panose="02020603050405020304" pitchFamily="18" charset="0"/>
              </a:rPr>
              <a:t>7.Xây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41</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523220"/>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050" name="Picture 2" descr="NIST Releases Version 1.1 of its Popular Cybersecurity Framework | NIST">
            <a:extLst>
              <a:ext uri="{FF2B5EF4-FFF2-40B4-BE49-F238E27FC236}">
                <a16:creationId xmlns:a16="http://schemas.microsoft.com/office/drawing/2014/main" id="{B109C4C8-ECE9-4029-AB5C-67E28908C6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7863" y="976799"/>
            <a:ext cx="5192350" cy="4861498"/>
          </a:xfrm>
          <a:prstGeom prst="rect">
            <a:avLst/>
          </a:prstGeom>
          <a:noFill/>
          <a:extLst>
            <a:ext uri="{909E8E84-426E-40DD-AFC4-6F175D3DCCD1}">
              <a14:hiddenFill xmlns:a14="http://schemas.microsoft.com/office/drawing/2010/main">
                <a:solidFill>
                  <a:srgbClr val="FFFFFF"/>
                </a:solidFill>
              </a14:hiddenFill>
            </a:ext>
          </a:extLst>
        </p:spPr>
      </p:pic>
      <p:sp>
        <p:nvSpPr>
          <p:cNvPr id="3" name="Hình chữ nhật 2">
            <a:extLst>
              <a:ext uri="{FF2B5EF4-FFF2-40B4-BE49-F238E27FC236}">
                <a16:creationId xmlns:a16="http://schemas.microsoft.com/office/drawing/2014/main" id="{3966ADCC-E4E8-4DA2-82A7-D8216E1FF26B}"/>
              </a:ext>
            </a:extLst>
          </p:cNvPr>
          <p:cNvSpPr/>
          <p:nvPr/>
        </p:nvSpPr>
        <p:spPr>
          <a:xfrm>
            <a:off x="4225964" y="5838297"/>
            <a:ext cx="161614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NIST</a:t>
            </a:r>
            <a:endParaRPr lang="vi-VN"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68827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a:solidFill>
                  <a:srgbClr val="0070C0"/>
                </a:solidFill>
                <a:latin typeface="Times New Roman" panose="02020603050405020304" pitchFamily="18" charset="0"/>
                <a:cs typeface="Times New Roman" panose="02020603050405020304" pitchFamily="18" charset="0"/>
              </a:rPr>
              <a:t>7.Xây dựng quy trình và chính sách vận hành</a:t>
            </a:r>
            <a:br>
              <a:rPr lang="en-US" sz="4000" b="1">
                <a:solidFill>
                  <a:srgbClr val="0070C0"/>
                </a:solidFill>
                <a:latin typeface="Times New Roman" panose="02020603050405020304" pitchFamily="18" charset="0"/>
                <a:cs typeface="Times New Roman" panose="02020603050405020304" pitchFamily="18" charset="0"/>
              </a:rPr>
            </a:br>
            <a:endParaRPr lang="en-US" sz="4000" b="1">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42</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523220"/>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8" name="Hình ảnh 7">
            <a:extLst>
              <a:ext uri="{FF2B5EF4-FFF2-40B4-BE49-F238E27FC236}">
                <a16:creationId xmlns:a16="http://schemas.microsoft.com/office/drawing/2014/main" id="{CEEFDF1D-32A8-466A-9067-CD5D88E9819C}"/>
              </a:ext>
            </a:extLst>
          </p:cNvPr>
          <p:cNvPicPr>
            <a:picLocks noChangeAspect="1"/>
          </p:cNvPicPr>
          <p:nvPr/>
        </p:nvPicPr>
        <p:blipFill>
          <a:blip r:embed="rId3"/>
          <a:stretch>
            <a:fillRect/>
          </a:stretch>
        </p:blipFill>
        <p:spPr>
          <a:xfrm>
            <a:off x="2595858" y="1675218"/>
            <a:ext cx="6476704" cy="4573183"/>
          </a:xfrm>
          <a:prstGeom prst="rect">
            <a:avLst/>
          </a:prstGeom>
        </p:spPr>
      </p:pic>
    </p:spTree>
    <p:extLst>
      <p:ext uri="{BB962C8B-B14F-4D97-AF65-F5344CB8AC3E}">
        <p14:creationId xmlns:p14="http://schemas.microsoft.com/office/powerpoint/2010/main" val="1699818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43</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523220"/>
          </a:xfrm>
          <a:prstGeom prst="rect">
            <a:avLst/>
          </a:prstGeom>
          <a:noFill/>
        </p:spPr>
        <p:txBody>
          <a:bodyPr wrap="square" lIns="91440" tIns="45720" rIns="91440" bIns="45720">
            <a:spAutoFit/>
          </a:bodyPr>
          <a:lstStyle/>
          <a:p>
            <a:r>
              <a:rPr lang="en-US" sz="280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 dựng chính sách</a:t>
            </a:r>
          </a:p>
        </p:txBody>
      </p:sp>
      <p:sp>
        <p:nvSpPr>
          <p:cNvPr id="8" name="TextBox 7">
            <a:extLst>
              <a:ext uri="{FF2B5EF4-FFF2-40B4-BE49-F238E27FC236}">
                <a16:creationId xmlns:a16="http://schemas.microsoft.com/office/drawing/2014/main" id="{716B3FAE-D07B-4A2A-BA75-B381BA5A1B61}"/>
              </a:ext>
            </a:extLst>
          </p:cNvPr>
          <p:cNvSpPr txBox="1"/>
          <p:nvPr/>
        </p:nvSpPr>
        <p:spPr>
          <a:xfrm>
            <a:off x="677333" y="1748851"/>
            <a:ext cx="8518411" cy="42986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457200">
              <a:lnSpc>
                <a:spcPct val="150000"/>
              </a:lnSpc>
              <a:spcBef>
                <a:spcPts val="1000"/>
              </a:spcBef>
              <a:buClr>
                <a:srgbClr val="0070C0"/>
              </a:buClr>
              <a:buSzPct val="80000"/>
            </a:pPr>
            <a:r>
              <a:rPr lang="en-US" sz="3200" dirty="0">
                <a:solidFill>
                  <a:srgbClr val="0070C0"/>
                </a:solidFill>
                <a:latin typeface="Times New Roman" panose="02020603050405020304" pitchFamily="18" charset="0"/>
                <a:cs typeface="Times New Roman" panose="02020603050405020304" pitchFamily="18" charset="0"/>
              </a:rPr>
              <a:t>A. Firewall + IPS</a:t>
            </a:r>
          </a:p>
          <a:p>
            <a:pPr marL="514350" indent="-514350" algn="just" defTabSz="457200">
              <a:lnSpc>
                <a:spcPct val="150000"/>
              </a:lnSpc>
              <a:spcBef>
                <a:spcPts val="1000"/>
              </a:spcBef>
              <a:buClr>
                <a:srgbClr val="0070C0"/>
              </a:buClr>
              <a:buSzPct val="80000"/>
              <a:buAutoNum type="alphaUcPeriod" startAt="2"/>
            </a:pPr>
            <a:r>
              <a:rPr lang="en-US" sz="3200" dirty="0">
                <a:solidFill>
                  <a:srgbClr val="0070C0"/>
                </a:solidFill>
                <a:latin typeface="Times New Roman" panose="02020603050405020304" pitchFamily="18" charset="0"/>
                <a:cs typeface="Times New Roman" panose="02020603050405020304" pitchFamily="18" charset="0"/>
              </a:rPr>
              <a:t>Endpoint Security</a:t>
            </a:r>
          </a:p>
          <a:p>
            <a:pPr marL="514350" indent="-514350" algn="just" defTabSz="457200">
              <a:lnSpc>
                <a:spcPct val="150000"/>
              </a:lnSpc>
              <a:spcBef>
                <a:spcPts val="1000"/>
              </a:spcBef>
              <a:buClr>
                <a:srgbClr val="0070C0"/>
              </a:buClr>
              <a:buSzPct val="80000"/>
              <a:buAutoNum type="alphaUcPeriod" startAt="2"/>
            </a:pPr>
            <a:r>
              <a:rPr lang="en-US" sz="3200" dirty="0">
                <a:solidFill>
                  <a:srgbClr val="0070C0"/>
                </a:solidFill>
                <a:latin typeface="Times New Roman" panose="02020603050405020304" pitchFamily="18" charset="0"/>
                <a:cs typeface="Times New Roman" panose="02020603050405020304" pitchFamily="18" charset="0"/>
              </a:rPr>
              <a:t>Vulnerability Assessment</a:t>
            </a:r>
          </a:p>
          <a:p>
            <a:pPr marL="514350" indent="-514350" algn="just" defTabSz="457200">
              <a:lnSpc>
                <a:spcPct val="150000"/>
              </a:lnSpc>
              <a:spcBef>
                <a:spcPts val="1000"/>
              </a:spcBef>
              <a:buClr>
                <a:srgbClr val="0070C0"/>
              </a:buClr>
              <a:buSzPct val="80000"/>
              <a:buAutoNum type="alphaUcPeriod" startAt="3"/>
            </a:pPr>
            <a:r>
              <a:rPr lang="en-US" sz="3200" dirty="0">
                <a:solidFill>
                  <a:srgbClr val="0070C0"/>
                </a:solidFill>
                <a:latin typeface="Times New Roman" panose="02020603050405020304" pitchFamily="18" charset="0"/>
                <a:cs typeface="Times New Roman" panose="02020603050405020304" pitchFamily="18" charset="0"/>
              </a:rPr>
              <a:t>Privilege Access Management</a:t>
            </a:r>
          </a:p>
          <a:p>
            <a:pPr marL="514350" indent="-514350" algn="just" defTabSz="457200">
              <a:lnSpc>
                <a:spcPct val="150000"/>
              </a:lnSpc>
              <a:spcBef>
                <a:spcPts val="1000"/>
              </a:spcBef>
              <a:buClr>
                <a:srgbClr val="0070C0"/>
              </a:buClr>
              <a:buSzPct val="80000"/>
              <a:buAutoNum type="alphaUcPeriod" startAt="3"/>
            </a:pPr>
            <a:r>
              <a:rPr lang="en-US" sz="3200" dirty="0">
                <a:solidFill>
                  <a:srgbClr val="0070C0"/>
                </a:solidFill>
                <a:latin typeface="Times New Roman" panose="02020603050405020304" pitchFamily="18" charset="0"/>
                <a:cs typeface="Times New Roman" panose="02020603050405020304" pitchFamily="18" charset="0"/>
              </a:rPr>
              <a:t>SIEM and SOAR</a:t>
            </a:r>
          </a:p>
        </p:txBody>
      </p:sp>
    </p:spTree>
    <p:extLst>
      <p:ext uri="{BB962C8B-B14F-4D97-AF65-F5344CB8AC3E}">
        <p14:creationId xmlns:p14="http://schemas.microsoft.com/office/powerpoint/2010/main" val="162351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44</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Firewall + IPS</a:t>
            </a:r>
          </a:p>
        </p:txBody>
      </p:sp>
      <p:sp>
        <p:nvSpPr>
          <p:cNvPr id="7" name="TextBox 1">
            <a:extLst>
              <a:ext uri="{FF2B5EF4-FFF2-40B4-BE49-F238E27FC236}">
                <a16:creationId xmlns:a16="http://schemas.microsoft.com/office/drawing/2014/main" id="{56D1F21A-CE8D-4DC7-A418-F9A2D47711B3}"/>
              </a:ext>
            </a:extLst>
          </p:cNvPr>
          <p:cNvSpPr txBox="1"/>
          <p:nvPr/>
        </p:nvSpPr>
        <p:spPr>
          <a:xfrm>
            <a:off x="803492" y="1748851"/>
            <a:ext cx="9269896" cy="219996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trình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cấu</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hình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luật</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tường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lửa</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lý</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cập</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Hệ</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thống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thông</a:t>
            </a:r>
            <a:r>
              <a:rPr lang="en-US" sz="2800" dirty="0">
                <a:latin typeface="Times New Roman" panose="02020603050405020304" pitchFamily="18" charset="0"/>
                <a:ea typeface="Tahoma" panose="020B0604030504040204" pitchFamily="34" charset="0"/>
                <a:cs typeface="Times New Roman" panose="02020603050405020304" pitchFamily="18" charset="0"/>
              </a:rPr>
              <a:t> tin</a:t>
            </a:r>
          </a:p>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về</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lý</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cập</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mạng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công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cộng</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65390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45</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Firewall + IPS</a:t>
            </a:r>
          </a:p>
        </p:txBody>
      </p:sp>
      <p:sp>
        <p:nvSpPr>
          <p:cNvPr id="7" name="TextBox 1">
            <a:extLst>
              <a:ext uri="{FF2B5EF4-FFF2-40B4-BE49-F238E27FC236}">
                <a16:creationId xmlns:a16="http://schemas.microsoft.com/office/drawing/2014/main" id="{56D1F21A-CE8D-4DC7-A418-F9A2D47711B3}"/>
              </a:ext>
            </a:extLst>
          </p:cNvPr>
          <p:cNvSpPr txBox="1"/>
          <p:nvPr/>
        </p:nvSpPr>
        <p:spPr>
          <a:xfrm>
            <a:off x="803492" y="1748851"/>
            <a:ext cx="9269896" cy="44832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trình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cấu</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hình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luật</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tường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lửa</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Không có bất kỳ Rules nào Any Any</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Việc cấu hình FW phải qua ít nhất 2 người, 1 user cấu hình và 1 user duyệt</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Luật tường lửa phải được rà soát định kỳ</a:t>
            </a:r>
          </a:p>
          <a:p>
            <a:pPr marL="342900" indent="-342900" algn="just" defTabSz="457200">
              <a:lnSpc>
                <a:spcPct val="150000"/>
              </a:lnSpc>
              <a:spcBef>
                <a:spcPts val="1000"/>
              </a:spcBef>
              <a:buClr>
                <a:srgbClr val="0070C0"/>
              </a:buClr>
              <a:buSzPct val="80000"/>
              <a:buFont typeface="Wingdings" panose="05000000000000000000" pitchFamily="2" charset="2"/>
              <a:buChar char="Ø"/>
            </a:pP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221106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46</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Firewall + IPS</a:t>
            </a:r>
          </a:p>
        </p:txBody>
      </p:sp>
      <p:sp>
        <p:nvSpPr>
          <p:cNvPr id="7" name="TextBox 1">
            <a:extLst>
              <a:ext uri="{FF2B5EF4-FFF2-40B4-BE49-F238E27FC236}">
                <a16:creationId xmlns:a16="http://schemas.microsoft.com/office/drawing/2014/main" id="{56D1F21A-CE8D-4DC7-A418-F9A2D47711B3}"/>
              </a:ext>
            </a:extLst>
          </p:cNvPr>
          <p:cNvSpPr txBox="1"/>
          <p:nvPr/>
        </p:nvSpPr>
        <p:spPr>
          <a:xfrm>
            <a:off x="948635" y="1748851"/>
            <a:ext cx="10947498" cy="518039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lý</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cập</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Hệ</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thống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thông</a:t>
            </a:r>
            <a:r>
              <a:rPr lang="en-US" sz="2800" dirty="0">
                <a:latin typeface="Times New Roman" panose="02020603050405020304" pitchFamily="18" charset="0"/>
                <a:ea typeface="Tahoma" panose="020B0604030504040204" pitchFamily="34" charset="0"/>
                <a:cs typeface="Times New Roman" panose="02020603050405020304" pitchFamily="18" charset="0"/>
              </a:rPr>
              <a:t> tin</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User sử dụng VPN phải được sự phê duyệt của người có thẩm</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vi-VN" sz="2800" dirty="0">
                <a:latin typeface="Times New Roman" panose="02020603050405020304" pitchFamily="18" charset="0"/>
                <a:ea typeface="Tahoma" panose="020B0604030504040204" pitchFamily="34" charset="0"/>
                <a:cs typeface="Times New Roman" panose="02020603050405020304" pitchFamily="18" charset="0"/>
              </a:rPr>
              <a:t>quyền</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Truy cập VPN phải qua xác thực 2 lớp</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Chỉ sử dụng VPN trong trường hợp khẩn cấp</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Tuyệt đối không sử dụng các phần mềm điều khiển từ xa như Teamview…</a:t>
            </a:r>
          </a:p>
          <a:p>
            <a:pPr marL="342900" indent="-342900" algn="just" defTabSz="457200">
              <a:lnSpc>
                <a:spcPct val="150000"/>
              </a:lnSpc>
              <a:spcBef>
                <a:spcPts val="1000"/>
              </a:spcBef>
              <a:buClr>
                <a:srgbClr val="0070C0"/>
              </a:buClr>
              <a:buSzPct val="80000"/>
              <a:buFont typeface="Wingdings" panose="05000000000000000000" pitchFamily="2" charset="2"/>
              <a:buChar char="Ø"/>
            </a:pP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7256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47</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Firewall + IPS</a:t>
            </a:r>
          </a:p>
        </p:txBody>
      </p:sp>
      <p:sp>
        <p:nvSpPr>
          <p:cNvPr id="7" name="TextBox 1">
            <a:extLst>
              <a:ext uri="{FF2B5EF4-FFF2-40B4-BE49-F238E27FC236}">
                <a16:creationId xmlns:a16="http://schemas.microsoft.com/office/drawing/2014/main" id="{56D1F21A-CE8D-4DC7-A418-F9A2D47711B3}"/>
              </a:ext>
            </a:extLst>
          </p:cNvPr>
          <p:cNvSpPr txBox="1"/>
          <p:nvPr/>
        </p:nvSpPr>
        <p:spPr>
          <a:xfrm>
            <a:off x="803492" y="1703881"/>
            <a:ext cx="10947498" cy="44832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về</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lý</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cập</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mạng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công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cộng</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Nghiêm cấm truy cập các trang chia sẻ dữ liệu như Google Drive, Onedrive</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Không sử dụng các mạng xã hội</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Chỉ sử dụng công cụ chat do công ty quy định là Skype</a:t>
            </a:r>
          </a:p>
          <a:p>
            <a:pPr marL="342900" indent="-342900" algn="just" defTabSz="457200">
              <a:lnSpc>
                <a:spcPct val="150000"/>
              </a:lnSpc>
              <a:spcBef>
                <a:spcPts val="1000"/>
              </a:spcBef>
              <a:buClr>
                <a:srgbClr val="0070C0"/>
              </a:buClr>
              <a:buSzPct val="80000"/>
              <a:buFont typeface="Wingdings" panose="05000000000000000000" pitchFamily="2" charset="2"/>
              <a:buChar char="Ø"/>
            </a:pP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873970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48</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 Endpoint Security</a:t>
            </a:r>
          </a:p>
        </p:txBody>
      </p:sp>
      <p:sp>
        <p:nvSpPr>
          <p:cNvPr id="7" name="TextBox 1">
            <a:extLst>
              <a:ext uri="{FF2B5EF4-FFF2-40B4-BE49-F238E27FC236}">
                <a16:creationId xmlns:a16="http://schemas.microsoft.com/office/drawing/2014/main" id="{56D1F21A-CE8D-4DC7-A418-F9A2D47711B3}"/>
              </a:ext>
            </a:extLst>
          </p:cNvPr>
          <p:cNvSpPr txBox="1"/>
          <p:nvPr/>
        </p:nvSpPr>
        <p:spPr>
          <a:xfrm>
            <a:off x="677333" y="1219199"/>
            <a:ext cx="11388508" cy="52578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lý</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tài</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sản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hệ</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thống</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Tất cả các tài sản phần cứng và phần mềm phải được lập thành văn bản. Đối với các tài sản phần cứng phải được gán nhãn.</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Tất cả các máy phải được cài đặt Endpoint Security</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Phải chặn hết các cổng USB của các máy</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Phải thực hiện Block BIOS tất cả các máy</a:t>
            </a:r>
          </a:p>
          <a:p>
            <a:pPr marL="342900" indent="-342900" algn="just" defTabSz="457200">
              <a:lnSpc>
                <a:spcPct val="150000"/>
              </a:lnSpc>
              <a:spcBef>
                <a:spcPts val="1000"/>
              </a:spcBef>
              <a:buClr>
                <a:srgbClr val="0070C0"/>
              </a:buClr>
              <a:buSzPct val="80000"/>
              <a:buFont typeface="Wingdings" panose="05000000000000000000" pitchFamily="2" charset="2"/>
              <a:buChar char="Ø"/>
            </a:pPr>
            <a:endParaRPr lang="en-US"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6069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49</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 Endpoint Security</a:t>
            </a:r>
          </a:p>
        </p:txBody>
      </p:sp>
      <p:sp>
        <p:nvSpPr>
          <p:cNvPr id="7" name="TextBox 1">
            <a:extLst>
              <a:ext uri="{FF2B5EF4-FFF2-40B4-BE49-F238E27FC236}">
                <a16:creationId xmlns:a16="http://schemas.microsoft.com/office/drawing/2014/main" id="{56D1F21A-CE8D-4DC7-A418-F9A2D47711B3}"/>
              </a:ext>
            </a:extLst>
          </p:cNvPr>
          <p:cNvSpPr txBox="1"/>
          <p:nvPr/>
        </p:nvSpPr>
        <p:spPr>
          <a:xfrm>
            <a:off x="677333" y="1287934"/>
            <a:ext cx="11388508" cy="5129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lý</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tài</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sản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hệ</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thống</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Người dùng có nhu cầu sử dụng USB phải được sự phê duyệt của Quản lý, gửi phiếu yêu cầu về cho bộ phận IT</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Phần mềm nằm ngoài danh mục phải thực hiện gửi phiếu yêu cầu về cho bộ phận IT đánh giá</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Khi mang thiết bị ra vào tòa nhà phải có giấy xác nhận của trưởng đơn vị</a:t>
            </a:r>
          </a:p>
          <a:p>
            <a:pPr marL="342900" indent="-342900" algn="just" defTabSz="457200">
              <a:lnSpc>
                <a:spcPct val="150000"/>
              </a:lnSpc>
              <a:spcBef>
                <a:spcPts val="1000"/>
              </a:spcBef>
              <a:buClr>
                <a:srgbClr val="0070C0"/>
              </a:buClr>
              <a:buSzPct val="80000"/>
              <a:buFont typeface="Wingdings" panose="05000000000000000000" pitchFamily="2" charset="2"/>
              <a:buChar char="Ø"/>
            </a:pP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270043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a:solidFill>
                  <a:srgbClr val="0070C0"/>
                </a:solidFill>
                <a:latin typeface="Times New Roman" panose="02020603050405020304" pitchFamily="18" charset="0"/>
                <a:cs typeface="Times New Roman" panose="02020603050405020304" pitchFamily="18" charset="0"/>
              </a:rPr>
              <a:t>2. </a:t>
            </a:r>
            <a:r>
              <a:rPr lang="en-US" sz="4000" b="1" dirty="0" err="1">
                <a:solidFill>
                  <a:srgbClr val="0070C0"/>
                </a:solidFill>
                <a:latin typeface="Times New Roman" panose="02020603050405020304" pitchFamily="18" charset="0"/>
                <a:cs typeface="Times New Roman" panose="02020603050405020304" pitchFamily="18" charset="0"/>
              </a:rPr>
              <a:t>Hiện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trạng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hệ</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thống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mạng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của</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doanh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nghiệp</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921490" y="3575308"/>
            <a:ext cx="9396056" cy="4707237"/>
          </a:xfrm>
        </p:spPr>
        <p:txBody>
          <a:bodyPr>
            <a:normAutofit/>
          </a:bodyPr>
          <a:lstStyle/>
          <a:p>
            <a:pPr marL="0" indent="0">
              <a:buClr>
                <a:srgbClr val="0070C0"/>
              </a:buClr>
              <a:buNone/>
            </a:pPr>
            <a:r>
              <a:rPr lang="en-US" sz="3600" dirty="0">
                <a:solidFill>
                  <a:srgbClr val="0070C0"/>
                </a:solidFill>
                <a:latin typeface="Times New Roman" panose="02020603050405020304" pitchFamily="18" charset="0"/>
                <a:cs typeface="Times New Roman" panose="02020603050405020304" pitchFamily="18" charset="0"/>
              </a:rPr>
              <a:t>	</a:t>
            </a:r>
            <a:endParaRPr lang="en-US" sz="24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5</a:t>
            </a:fld>
            <a:endParaRPr lang="en-US" sz="2400">
              <a:solidFill>
                <a:srgbClr val="FF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2A317D8-B031-46FE-9515-69E84A6462B6}"/>
              </a:ext>
            </a:extLst>
          </p:cNvPr>
          <p:cNvPicPr>
            <a:picLocks noChangeAspect="1"/>
          </p:cNvPicPr>
          <p:nvPr/>
        </p:nvPicPr>
        <p:blipFill>
          <a:blip r:embed="rId3"/>
          <a:stretch>
            <a:fillRect/>
          </a:stretch>
        </p:blipFill>
        <p:spPr>
          <a:xfrm>
            <a:off x="419552" y="1432183"/>
            <a:ext cx="9897994" cy="4286250"/>
          </a:xfrm>
          <a:prstGeom prst="rect">
            <a:avLst/>
          </a:prstGeom>
        </p:spPr>
      </p:pic>
    </p:spTree>
    <p:extLst>
      <p:ext uri="{BB962C8B-B14F-4D97-AF65-F5344CB8AC3E}">
        <p14:creationId xmlns:p14="http://schemas.microsoft.com/office/powerpoint/2010/main" val="312794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50</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 Endpoint Security</a:t>
            </a:r>
          </a:p>
        </p:txBody>
      </p:sp>
      <p:sp>
        <p:nvSpPr>
          <p:cNvPr id="7" name="TextBox 1">
            <a:extLst>
              <a:ext uri="{FF2B5EF4-FFF2-40B4-BE49-F238E27FC236}">
                <a16:creationId xmlns:a16="http://schemas.microsoft.com/office/drawing/2014/main" id="{56D1F21A-CE8D-4DC7-A418-F9A2D47711B3}"/>
              </a:ext>
            </a:extLst>
          </p:cNvPr>
          <p:cNvSpPr txBox="1"/>
          <p:nvPr/>
        </p:nvSpPr>
        <p:spPr>
          <a:xfrm>
            <a:off x="677333" y="1354379"/>
            <a:ext cx="11388508" cy="56477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lý</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tài</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sản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hệ</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thống</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Không mang các thiết bị lưu trữ ngoài vào cơ quan nếu không được phê duyệt</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Khi có phát hiện, cảnh báo bất thường trên máy, người dùng có trách nhiệm thông báo ngay lập tức cho phòng bảo mật.</a:t>
            </a:r>
          </a:p>
          <a:p>
            <a:pPr marL="800100" lvl="1" indent="-342900" algn="just" defTabSz="457200">
              <a:lnSpc>
                <a:spcPct val="150000"/>
              </a:lnSpc>
              <a:spcBef>
                <a:spcPts val="1000"/>
              </a:spcBef>
              <a:buClr>
                <a:srgbClr val="0070C0"/>
              </a:buClr>
              <a:buSzPct val="80000"/>
              <a:buFont typeface="Wingdings" panose="05000000000000000000" pitchFamily="2" charset="2"/>
              <a:buChar char="Ø"/>
            </a:pPr>
            <a:r>
              <a:rPr lang="vi-VN" sz="2800" dirty="0">
                <a:latin typeface="Times New Roman" panose="02020603050405020304" pitchFamily="18" charset="0"/>
                <a:ea typeface="Tahoma" panose="020B0604030504040204" pitchFamily="34" charset="0"/>
                <a:cs typeface="Times New Roman" panose="02020603050405020304" pitchFamily="18" charset="0"/>
              </a:rPr>
              <a:t>Tất cả các máy tính mà người dùng sử dụng là tài sản chung của công ty, khi có sự bất thường trên hệ thống, phòng bảo mật có toàn quyền xử lý máy của người dùng, bao gồm cả việc cài lại hệ điều hành</a:t>
            </a:r>
          </a:p>
        </p:txBody>
      </p:sp>
    </p:spTree>
    <p:extLst>
      <p:ext uri="{BB962C8B-B14F-4D97-AF65-F5344CB8AC3E}">
        <p14:creationId xmlns:p14="http://schemas.microsoft.com/office/powerpoint/2010/main" val="3654679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51</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 Vulnerability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Asessment</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1">
            <a:extLst>
              <a:ext uri="{FF2B5EF4-FFF2-40B4-BE49-F238E27FC236}">
                <a16:creationId xmlns:a16="http://schemas.microsoft.com/office/drawing/2014/main" id="{56D1F21A-CE8D-4DC7-A418-F9A2D47711B3}"/>
              </a:ext>
            </a:extLst>
          </p:cNvPr>
          <p:cNvSpPr txBox="1"/>
          <p:nvPr/>
        </p:nvSpPr>
        <p:spPr>
          <a:xfrm>
            <a:off x="803492" y="2128335"/>
            <a:ext cx="9269896" cy="14253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đánh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giá</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ATTT</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lý</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thay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đổi</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012799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52</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 Privilege Access Management</a:t>
            </a:r>
          </a:p>
        </p:txBody>
      </p:sp>
      <p:sp>
        <p:nvSpPr>
          <p:cNvPr id="7" name="TextBox 1">
            <a:extLst>
              <a:ext uri="{FF2B5EF4-FFF2-40B4-BE49-F238E27FC236}">
                <a16:creationId xmlns:a16="http://schemas.microsoft.com/office/drawing/2014/main" id="{56D1F21A-CE8D-4DC7-A418-F9A2D47711B3}"/>
              </a:ext>
            </a:extLst>
          </p:cNvPr>
          <p:cNvSpPr txBox="1"/>
          <p:nvPr/>
        </p:nvSpPr>
        <p:spPr>
          <a:xfrm>
            <a:off x="803492" y="2128335"/>
            <a:ext cx="9269896" cy="661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lý</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tài</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khoản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đặc</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quyền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940805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err="1">
                <a:solidFill>
                  <a:srgbClr val="0070C0"/>
                </a:solidFill>
                <a:latin typeface="Times New Roman" panose="02020603050405020304" pitchFamily="18" charset="0"/>
                <a:cs typeface="Times New Roman" panose="02020603050405020304" pitchFamily="18" charset="0"/>
              </a:rPr>
              <a:t>7.Xây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trình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chính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sách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vận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hành</a:t>
            </a:r>
            <a:br>
              <a:rPr lang="en-US" sz="4000" b="1" dirty="0">
                <a:solidFill>
                  <a:srgbClr val="0070C0"/>
                </a:solidFill>
                <a:latin typeface="Times New Roman" panose="02020603050405020304" pitchFamily="18" charset="0"/>
                <a:cs typeface="Times New Roman" panose="02020603050405020304" pitchFamily="18" charset="0"/>
              </a:rPr>
            </a:br>
            <a:br>
              <a:rPr lang="en-US" sz="4000" b="1" dirty="0">
                <a:solidFill>
                  <a:srgbClr val="0070C0"/>
                </a:solidFill>
                <a:latin typeface="Times New Roman" panose="02020603050405020304" pitchFamily="18" charset="0"/>
                <a:cs typeface="Times New Roman" panose="02020603050405020304" pitchFamily="18" charset="0"/>
              </a:rPr>
            </a:b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53</a:t>
            </a:fld>
            <a:endParaRPr lang="en-US" sz="2400">
              <a:solidFill>
                <a:srgbClr val="FF0000"/>
              </a:solidFill>
              <a:latin typeface="Times New Roman" panose="02020603050405020304" pitchFamily="18" charset="0"/>
              <a:cs typeface="Times New Roman" panose="02020603050405020304" pitchFamily="18" charset="0"/>
            </a:endParaRPr>
          </a:p>
        </p:txBody>
      </p:sp>
      <p:sp>
        <p:nvSpPr>
          <p:cNvPr id="6" name="Hình chữ nhật 5">
            <a:extLst>
              <a:ext uri="{FF2B5EF4-FFF2-40B4-BE49-F238E27FC236}">
                <a16:creationId xmlns:a16="http://schemas.microsoft.com/office/drawing/2014/main" id="{2E94CCE5-7C40-498D-A400-AADA899E3EE3}"/>
              </a:ext>
            </a:extLst>
          </p:cNvPr>
          <p:cNvSpPr/>
          <p:nvPr/>
        </p:nvSpPr>
        <p:spPr>
          <a:xfrm>
            <a:off x="677333" y="609599"/>
            <a:ext cx="8713410" cy="954107"/>
          </a:xfrm>
          <a:prstGeom prst="rect">
            <a:avLst/>
          </a:prstGeom>
          <a:noFill/>
        </p:spPr>
        <p:txBody>
          <a:bodyPr wrap="square" lIns="91440" tIns="45720" rIns="91440" bIns="45720">
            <a:spAutoFit/>
          </a:bodyPr>
          <a:lstStyle/>
          <a:p>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chính</a:t>
            </a:r>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dirty="0" err="1">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sách</a:t>
            </a:r>
            <a:endPar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 SIEM + SOAR</a:t>
            </a:r>
          </a:p>
        </p:txBody>
      </p:sp>
      <p:sp>
        <p:nvSpPr>
          <p:cNvPr id="7" name="TextBox 1">
            <a:extLst>
              <a:ext uri="{FF2B5EF4-FFF2-40B4-BE49-F238E27FC236}">
                <a16:creationId xmlns:a16="http://schemas.microsoft.com/office/drawing/2014/main" id="{56D1F21A-CE8D-4DC7-A418-F9A2D47711B3}"/>
              </a:ext>
            </a:extLst>
          </p:cNvPr>
          <p:cNvSpPr txBox="1"/>
          <p:nvPr/>
        </p:nvSpPr>
        <p:spPr>
          <a:xfrm>
            <a:off x="803492" y="2128335"/>
            <a:ext cx="9269896" cy="661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defTabSz="457200">
              <a:lnSpc>
                <a:spcPct val="150000"/>
              </a:lnSpc>
              <a:spcBef>
                <a:spcPts val="1000"/>
              </a:spcBef>
              <a:buClr>
                <a:srgbClr val="0070C0"/>
              </a:buClr>
              <a:buSzPct val="80000"/>
              <a:buFont typeface="Wingdings" panose="05000000000000000000" pitchFamily="2" charset="2"/>
              <a:buChar char="Ø"/>
            </a:pPr>
            <a:r>
              <a:rPr lang="en-US" sz="2800" dirty="0" err="1">
                <a:latin typeface="Times New Roman" panose="02020603050405020304" pitchFamily="18" charset="0"/>
                <a:ea typeface="Tahoma" panose="020B0604030504040204" pitchFamily="34" charset="0"/>
                <a:cs typeface="Times New Roman" panose="02020603050405020304" pitchFamily="18" charset="0"/>
              </a:rPr>
              <a:t>Quy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về</a:t>
            </a:r>
            <a:r>
              <a:rPr lang="en-US" sz="2800" dirty="0">
                <a:latin typeface="Times New Roman" panose="02020603050405020304" pitchFamily="18" charset="0"/>
                <a:ea typeface="Tahoma" panose="020B0604030504040204" pitchFamily="34" charset="0"/>
                <a:cs typeface="Times New Roman" panose="02020603050405020304" pitchFamily="18" charset="0"/>
              </a:rPr>
              <a:t> an </a:t>
            </a:r>
            <a:r>
              <a:rPr lang="en-US" sz="2800" dirty="0" err="1">
                <a:latin typeface="Times New Roman" panose="02020603050405020304" pitchFamily="18" charset="0"/>
                <a:ea typeface="Tahoma" panose="020B0604030504040204" pitchFamily="34" charset="0"/>
                <a:cs typeface="Times New Roman" panose="02020603050405020304" pitchFamily="18" charset="0"/>
              </a:rPr>
              <a:t>toàn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bảo</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mật</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hệ</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thống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thông</a:t>
            </a:r>
            <a:r>
              <a:rPr lang="en-US" sz="2800" dirty="0">
                <a:latin typeface="Times New Roman" panose="02020603050405020304" pitchFamily="18" charset="0"/>
                <a:ea typeface="Tahoma" panose="020B0604030504040204" pitchFamily="34" charset="0"/>
                <a:cs typeface="Times New Roman" panose="02020603050405020304" pitchFamily="18" charset="0"/>
              </a:rPr>
              <a:t> tin</a:t>
            </a:r>
          </a:p>
        </p:txBody>
      </p:sp>
    </p:spTree>
    <p:extLst>
      <p:ext uri="{BB962C8B-B14F-4D97-AF65-F5344CB8AC3E}">
        <p14:creationId xmlns:p14="http://schemas.microsoft.com/office/powerpoint/2010/main" val="3701506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a:solidFill>
                  <a:srgbClr val="0070C0"/>
                </a:solidFill>
                <a:latin typeface="Times New Roman" panose="02020603050405020304" pitchFamily="18" charset="0"/>
                <a:cs typeface="Times New Roman" panose="02020603050405020304" pitchFamily="18" charset="0"/>
              </a:rPr>
              <a:t>8. Risk Rank của hệ thống mới</a:t>
            </a: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54</a:t>
            </a:fld>
            <a:endParaRPr lang="en-US" sz="2400">
              <a:solidFill>
                <a:srgbClr val="FF0000"/>
              </a:solidFill>
              <a:latin typeface="Times New Roman" panose="02020603050405020304" pitchFamily="18" charset="0"/>
              <a:cs typeface="Times New Roman" panose="02020603050405020304" pitchFamily="18" charset="0"/>
            </a:endParaRPr>
          </a:p>
        </p:txBody>
      </p:sp>
      <p:graphicFrame>
        <p:nvGraphicFramePr>
          <p:cNvPr id="6" name="Biểu đồ 5">
            <a:extLst>
              <a:ext uri="{FF2B5EF4-FFF2-40B4-BE49-F238E27FC236}">
                <a16:creationId xmlns:a16="http://schemas.microsoft.com/office/drawing/2014/main" id="{BE422F42-581D-42BC-9308-BE5133345C5D}"/>
              </a:ext>
            </a:extLst>
          </p:cNvPr>
          <p:cNvGraphicFramePr>
            <a:graphicFrameLocks/>
          </p:cNvGraphicFramePr>
          <p:nvPr>
            <p:extLst>
              <p:ext uri="{D42A27DB-BD31-4B8C-83A1-F6EECF244321}">
                <p14:modId xmlns:p14="http://schemas.microsoft.com/office/powerpoint/2010/main" val="130764590"/>
              </p:ext>
            </p:extLst>
          </p:nvPr>
        </p:nvGraphicFramePr>
        <p:xfrm>
          <a:off x="389528" y="1184222"/>
          <a:ext cx="8882742" cy="52905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1535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B2C436F9-D4E8-4799-886E-05E02BEDEBF8}"/>
              </a:ext>
            </a:extLst>
          </p:cNvPr>
          <p:cNvSpPr>
            <a:spLocks noGrp="1"/>
          </p:cNvSpPr>
          <p:nvPr>
            <p:ph type="sldNum" sz="quarter" idx="12"/>
          </p:nvPr>
        </p:nvSpPr>
        <p:spPr/>
        <p:txBody>
          <a:bodyPr/>
          <a:lstStyle/>
          <a:p>
            <a:fld id="{A51EBE66-EE01-477B-A047-C212061A1118}" type="slidenum">
              <a:rPr lang="en-US" smtClean="0"/>
              <a:t>55</a:t>
            </a:fld>
            <a:endParaRPr lang="en-US"/>
          </a:p>
        </p:txBody>
      </p:sp>
      <p:sp>
        <p:nvSpPr>
          <p:cNvPr id="5" name="Hình chữ nhật 4">
            <a:extLst>
              <a:ext uri="{FF2B5EF4-FFF2-40B4-BE49-F238E27FC236}">
                <a16:creationId xmlns:a16="http://schemas.microsoft.com/office/drawing/2014/main" id="{2B597254-B438-4F29-ABCE-7FF3D5BE58B7}"/>
              </a:ext>
            </a:extLst>
          </p:cNvPr>
          <p:cNvSpPr/>
          <p:nvPr/>
        </p:nvSpPr>
        <p:spPr>
          <a:xfrm>
            <a:off x="2183369" y="2865735"/>
            <a:ext cx="6748963" cy="923330"/>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Thanks for </a:t>
            </a: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watching</a:t>
            </a:r>
            <a:endParaRPr lang="vi-VN"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427096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fontScale="90000"/>
          </a:bodyPr>
          <a:lstStyle/>
          <a:p>
            <a:r>
              <a:rPr lang="en-US" sz="4000" b="1" dirty="0">
                <a:solidFill>
                  <a:srgbClr val="0070C0"/>
                </a:solidFill>
                <a:latin typeface="Times New Roman" panose="02020603050405020304" pitchFamily="18" charset="0"/>
                <a:cs typeface="Times New Roman" panose="02020603050405020304" pitchFamily="18" charset="0"/>
              </a:rPr>
              <a:t>3. </a:t>
            </a:r>
            <a:r>
              <a:rPr lang="en-US" sz="4000" b="1" dirty="0" err="1">
                <a:solidFill>
                  <a:srgbClr val="0070C0"/>
                </a:solidFill>
                <a:latin typeface="Times New Roman" panose="02020603050405020304" pitchFamily="18" charset="0"/>
                <a:cs typeface="Times New Roman" panose="02020603050405020304" pitchFamily="18" charset="0"/>
              </a:rPr>
              <a:t>Phân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tích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những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điểm</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yếu</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của</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mô</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hình</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hiện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tại</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3" y="1456463"/>
            <a:ext cx="9396056" cy="4707237"/>
          </a:xfrm>
        </p:spPr>
        <p:txBody>
          <a:bodyPr>
            <a:normAutofit lnSpcReduction="10000"/>
          </a:bodyPr>
          <a:lstStyle/>
          <a:p>
            <a:pPr>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quản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lý</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tập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trung</a:t>
            </a:r>
            <a:endParaRPr lang="en-US" sz="2800" dirty="0">
              <a:solidFill>
                <a:srgbClr val="0070C0"/>
              </a:solidFill>
              <a:latin typeface="Times New Roman" panose="02020603050405020304" pitchFamily="18" charset="0"/>
              <a:cs typeface="Times New Roman" panose="02020603050405020304" pitchFamily="18" charset="0"/>
            </a:endParaRPr>
          </a:p>
          <a:p>
            <a:pPr>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firewall </a:t>
            </a:r>
            <a:r>
              <a:rPr lang="en-US" sz="2800" dirty="0" err="1">
                <a:solidFill>
                  <a:srgbClr val="0070C0"/>
                </a:solidFill>
                <a:latin typeface="Times New Roman" panose="02020603050405020304" pitchFamily="18" charset="0"/>
                <a:cs typeface="Times New Roman" panose="02020603050405020304" pitchFamily="18" charset="0"/>
              </a:rPr>
              <a:t>chuyên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dụng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dễ</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bị</a:t>
            </a:r>
            <a:r>
              <a:rPr lang="en-US" sz="2800" dirty="0">
                <a:solidFill>
                  <a:srgbClr val="0070C0"/>
                </a:solidFill>
                <a:latin typeface="Times New Roman" panose="02020603050405020304" pitchFamily="18" charset="0"/>
                <a:cs typeface="Times New Roman" panose="02020603050405020304" pitchFamily="18" charset="0"/>
              </a:rPr>
              <a:t> DoS, DDoS, …</a:t>
            </a:r>
          </a:p>
          <a:p>
            <a:pPr>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Ch</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a:solidFill>
                  <a:srgbClr val="0070C0"/>
                </a:solidFill>
                <a:latin typeface="Times New Roman" panose="02020603050405020304" pitchFamily="18" charset="0"/>
                <a:cs typeface="Times New Roman" panose="02020603050405020304" pitchFamily="18" charset="0"/>
              </a:rPr>
              <a:t>a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IDS/IPS</a:t>
            </a:r>
          </a:p>
          <a:p>
            <a:pPr>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giải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pháp</a:t>
            </a:r>
            <a:r>
              <a:rPr lang="en-US" sz="2800" dirty="0">
                <a:solidFill>
                  <a:srgbClr val="0070C0"/>
                </a:solidFill>
                <a:latin typeface="Times New Roman" panose="02020603050405020304" pitchFamily="18" charset="0"/>
                <a:cs typeface="Times New Roman" panose="02020603050405020304" pitchFamily="18" charset="0"/>
              </a:rPr>
              <a:t> WAF </a:t>
            </a:r>
            <a:r>
              <a:rPr lang="en-US" sz="2800" dirty="0" err="1">
                <a:solidFill>
                  <a:srgbClr val="0070C0"/>
                </a:solidFill>
                <a:latin typeface="Times New Roman" panose="02020603050405020304" pitchFamily="18" charset="0"/>
                <a:cs typeface="Times New Roman" panose="02020603050405020304" pitchFamily="18" charset="0"/>
              </a:rPr>
              <a:t>cho</a:t>
            </a:r>
            <a:r>
              <a:rPr lang="en-US" sz="2800" dirty="0">
                <a:solidFill>
                  <a:srgbClr val="0070C0"/>
                </a:solidFill>
                <a:latin typeface="Times New Roman" panose="02020603050405020304" pitchFamily="18" charset="0"/>
                <a:cs typeface="Times New Roman" panose="02020603050405020304" pitchFamily="18" charset="0"/>
              </a:rPr>
              <a:t> web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mail security </a:t>
            </a:r>
            <a:r>
              <a:rPr lang="en-US" sz="2800" dirty="0" err="1">
                <a:solidFill>
                  <a:srgbClr val="0070C0"/>
                </a:solidFill>
                <a:latin typeface="Times New Roman" panose="02020603050405020304" pitchFamily="18" charset="0"/>
                <a:cs typeface="Times New Roman" panose="02020603050405020304" pitchFamily="18" charset="0"/>
              </a:rPr>
              <a:t>cho</a:t>
            </a:r>
            <a:r>
              <a:rPr lang="en-US" sz="2800" dirty="0">
                <a:solidFill>
                  <a:srgbClr val="0070C0"/>
                </a:solidFill>
                <a:latin typeface="Times New Roman" panose="02020603050405020304" pitchFamily="18" charset="0"/>
                <a:cs typeface="Times New Roman" panose="02020603050405020304" pitchFamily="18" charset="0"/>
              </a:rPr>
              <a:t> mail</a:t>
            </a:r>
          </a:p>
          <a:p>
            <a:pPr>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Thiếu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việc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triển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khai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hệ</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thống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giám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sát</a:t>
            </a:r>
            <a:endParaRPr lang="en-US" sz="2800" dirty="0">
              <a:solidFill>
                <a:srgbClr val="0070C0"/>
              </a:solidFill>
              <a:latin typeface="Times New Roman" panose="02020603050405020304" pitchFamily="18" charset="0"/>
              <a:cs typeface="Times New Roman" panose="02020603050405020304" pitchFamily="18" charset="0"/>
            </a:endParaRPr>
          </a:p>
          <a:p>
            <a:pPr>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phần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mềm</a:t>
            </a:r>
            <a:r>
              <a:rPr lang="en-US" sz="2800" dirty="0">
                <a:solidFill>
                  <a:srgbClr val="0070C0"/>
                </a:solidFill>
                <a:latin typeface="Times New Roman" panose="02020603050405020304" pitchFamily="18" charset="0"/>
                <a:cs typeface="Times New Roman" panose="02020603050405020304" pitchFamily="18" charset="0"/>
              </a:rPr>
              <a:t> antivirus </a:t>
            </a:r>
            <a:r>
              <a:rPr lang="en-US" sz="2800" dirty="0" err="1">
                <a:solidFill>
                  <a:srgbClr val="0070C0"/>
                </a:solidFill>
                <a:latin typeface="Times New Roman" panose="02020603050405020304" pitchFamily="18" charset="0"/>
                <a:cs typeface="Times New Roman" panose="02020603050405020304" pitchFamily="18" charset="0"/>
              </a:rPr>
              <a:t>dễ</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dàng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bị</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lây</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nhiễm</a:t>
            </a:r>
            <a:r>
              <a:rPr lang="en-US" sz="2800" dirty="0">
                <a:solidFill>
                  <a:srgbClr val="0070C0"/>
                </a:solidFill>
                <a:latin typeface="Times New Roman" panose="02020603050405020304" pitchFamily="18" charset="0"/>
                <a:cs typeface="Times New Roman" panose="02020603050405020304" pitchFamily="18" charset="0"/>
              </a:rPr>
              <a:t> malware qua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thiết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bị</a:t>
            </a:r>
            <a:r>
              <a:rPr lang="en-US" sz="2800" dirty="0">
                <a:solidFill>
                  <a:srgbClr val="0070C0"/>
                </a:solidFill>
                <a:latin typeface="Times New Roman" panose="02020603050405020304" pitchFamily="18" charset="0"/>
                <a:cs typeface="Times New Roman" panose="02020603050405020304" pitchFamily="18" charset="0"/>
              </a:rPr>
              <a:t> di </a:t>
            </a:r>
            <a:r>
              <a:rPr lang="en-US" sz="2800" dirty="0" err="1">
                <a:solidFill>
                  <a:srgbClr val="0070C0"/>
                </a:solidFill>
                <a:latin typeface="Times New Roman" panose="02020603050405020304" pitchFamily="18" charset="0"/>
                <a:cs typeface="Times New Roman" panose="02020603050405020304" pitchFamily="18" charset="0"/>
              </a:rPr>
              <a:t>động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máy</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tính</a:t>
            </a:r>
            <a:r>
              <a:rPr lang="en-US" sz="2800" dirty="0">
                <a:solidFill>
                  <a:srgbClr val="0070C0"/>
                </a:solidFill>
                <a:latin typeface="Times New Roman" panose="02020603050405020304" pitchFamily="18" charset="0"/>
                <a:cs typeface="Times New Roman" panose="02020603050405020304" pitchFamily="18" charset="0"/>
              </a:rPr>
              <a:t>, …</a:t>
            </a:r>
          </a:p>
          <a:p>
            <a:pPr>
              <a:buClr>
                <a:srgbClr val="0070C0"/>
              </a:buClr>
              <a:buFont typeface="Wingdings" panose="05000000000000000000"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Ch</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a:solidFill>
                  <a:srgbClr val="0070C0"/>
                </a:solidFill>
                <a:latin typeface="Times New Roman" panose="02020603050405020304" pitchFamily="18" charset="0"/>
                <a:cs typeface="Times New Roman" panose="02020603050405020304" pitchFamily="18" charset="0"/>
              </a:rPr>
              <a:t>a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chính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sách</a:t>
            </a:r>
            <a:r>
              <a:rPr lang="en-US" sz="2800" dirty="0">
                <a:solidFill>
                  <a:srgbClr val="0070C0"/>
                </a:solidFill>
                <a:latin typeface="Times New Roman" panose="02020603050405020304" pitchFamily="18" charset="0"/>
                <a:cs typeface="Times New Roman" panose="02020603050405020304" pitchFamily="18" charset="0"/>
              </a:rPr>
              <a:t> an </a:t>
            </a:r>
            <a:r>
              <a:rPr lang="en-US" sz="2800" dirty="0" err="1">
                <a:solidFill>
                  <a:srgbClr val="0070C0"/>
                </a:solidFill>
                <a:latin typeface="Times New Roman" panose="02020603050405020304" pitchFamily="18" charset="0"/>
                <a:cs typeface="Times New Roman" panose="02020603050405020304" pitchFamily="18" charset="0"/>
              </a:rPr>
              <a:t>ninh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nhân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thể</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đem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dữ</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liệu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thông</a:t>
            </a:r>
            <a:r>
              <a:rPr lang="en-US" sz="2800" dirty="0">
                <a:solidFill>
                  <a:srgbClr val="0070C0"/>
                </a:solidFill>
                <a:latin typeface="Times New Roman" panose="02020603050405020304" pitchFamily="18" charset="0"/>
                <a:cs typeface="Times New Roman" panose="02020603050405020304" pitchFamily="18" charset="0"/>
              </a:rPr>
              <a:t> qua USB, </a:t>
            </a:r>
            <a:r>
              <a:rPr lang="en-US" sz="2800" dirty="0" err="1">
                <a:solidFill>
                  <a:srgbClr val="0070C0"/>
                </a:solidFill>
                <a:latin typeface="Times New Roman" panose="02020603050405020304" pitchFamily="18" charset="0"/>
                <a:cs typeface="Times New Roman" panose="02020603050405020304" pitchFamily="18" charset="0"/>
              </a:rPr>
              <a:t>gửi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thông</a:t>
            </a:r>
            <a:r>
              <a:rPr lang="en-US" sz="2800" dirty="0">
                <a:solidFill>
                  <a:srgbClr val="0070C0"/>
                </a:solidFill>
                <a:latin typeface="Times New Roman" panose="02020603050405020304" pitchFamily="18" charset="0"/>
                <a:cs typeface="Times New Roman" panose="02020603050405020304" pitchFamily="18" charset="0"/>
              </a:rPr>
              <a:t> tin ra internet </a:t>
            </a:r>
            <a:r>
              <a:rPr lang="en-US" sz="2800" dirty="0" err="1">
                <a:solidFill>
                  <a:srgbClr val="0070C0"/>
                </a:solidFill>
                <a:latin typeface="Times New Roman" panose="02020603050405020304" pitchFamily="18" charset="0"/>
                <a:cs typeface="Times New Roman" panose="02020603050405020304" pitchFamily="18" charset="0"/>
              </a:rPr>
              <a:t>mà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bị</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hiện</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6</a:t>
            </a:fld>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7733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a:solidFill>
                  <a:srgbClr val="0070C0"/>
                </a:solidFill>
                <a:latin typeface="Times New Roman" panose="02020603050405020304" pitchFamily="18" charset="0"/>
                <a:cs typeface="Times New Roman" panose="02020603050405020304" pitchFamily="18" charset="0"/>
              </a:rPr>
              <a:t>4. Phân tích những rủi ro mất mát dữ liệu</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2" y="1075381"/>
            <a:ext cx="9396056" cy="4707237"/>
          </a:xfrm>
        </p:spPr>
        <p:txBody>
          <a:bodyPr>
            <a:normAutofit/>
          </a:bodyPr>
          <a:lstStyle/>
          <a:p>
            <a:pPr>
              <a:buClr>
                <a:srgbClr val="0070C0"/>
              </a:buClr>
              <a:buFont typeface="Wingdings" panose="05000000000000000000" pitchFamily="2" charset="2"/>
              <a:buChar char="v"/>
            </a:pP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Từ</a:t>
            </a:r>
            <a:r>
              <a:rPr lang="en-US" sz="2800" dirty="0">
                <a:solidFill>
                  <a:srgbClr val="0070C0"/>
                </a:solidFill>
                <a:latin typeface="Times New Roman" panose="02020603050405020304" pitchFamily="18" charset="0"/>
                <a:cs typeface="Times New Roman" panose="02020603050405020304" pitchFamily="18" charset="0"/>
              </a:rPr>
              <a:t> Attacker</a:t>
            </a:r>
          </a:p>
          <a:p>
            <a:pPr lvl="1">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Firewall </a:t>
            </a:r>
            <a:r>
              <a:rPr lang="en-US" sz="2800" dirty="0" err="1">
                <a:solidFill>
                  <a:srgbClr val="0070C0"/>
                </a:solidFill>
                <a:latin typeface="Times New Roman" panose="02020603050405020304" pitchFamily="18" charset="0"/>
                <a:cs typeface="Times New Roman" panose="02020603050405020304" pitchFamily="18" charset="0"/>
              </a:rPr>
              <a:t>chuyên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dụng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Dễ</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bị</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xâm</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nhập</a:t>
            </a:r>
            <a:endParaRPr lang="en-US" sz="28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Monitoring System </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Khó</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giám</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sát</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hệ</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thống</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điều</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tra</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khi</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xảy</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ra</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cố</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a:t>
            </a:r>
          </a:p>
          <a:p>
            <a:pPr lvl="1">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Dễ</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bị</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nghe</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lén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thông</a:t>
            </a:r>
            <a:r>
              <a:rPr lang="en-US" sz="2800" dirty="0">
                <a:solidFill>
                  <a:srgbClr val="0070C0"/>
                </a:solidFill>
                <a:latin typeface="Times New Roman" panose="02020603050405020304" pitchFamily="18" charset="0"/>
                <a:cs typeface="Times New Roman" panose="02020603050405020304" pitchFamily="18" charset="0"/>
              </a:rPr>
              <a:t> tin</a:t>
            </a:r>
          </a:p>
          <a:p>
            <a:pPr lvl="1">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Email Security </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Dễ</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bị</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Spam Mail,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gửi</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link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mã</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độc</a:t>
            </a:r>
            <a:endPar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endParaRPr>
          </a:p>
          <a:p>
            <a:pPr lvl="1">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Không</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có</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Endpoint Security  User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dễ</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bị</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dính</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mã</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độc</a:t>
            </a:r>
            <a:endParaRPr lang="en-US" sz="28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7</a:t>
            </a:fld>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45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a:solidFill>
                  <a:srgbClr val="0070C0"/>
                </a:solidFill>
                <a:latin typeface="Times New Roman" panose="02020603050405020304" pitchFamily="18" charset="0"/>
                <a:cs typeface="Times New Roman" panose="02020603050405020304" pitchFamily="18" charset="0"/>
              </a:rPr>
              <a:t>4. Phân tích những rủi ro mất mát dữ liệu</a:t>
            </a:r>
          </a:p>
        </p:txBody>
      </p:sp>
      <p:sp>
        <p:nvSpPr>
          <p:cNvPr id="3" name="Chỗ dành sẵn cho Nội dung 2">
            <a:extLst>
              <a:ext uri="{FF2B5EF4-FFF2-40B4-BE49-F238E27FC236}">
                <a16:creationId xmlns:a16="http://schemas.microsoft.com/office/drawing/2014/main" id="{68ECC98F-980B-4CEA-AB0D-FF3CECEDDDC7}"/>
              </a:ext>
            </a:extLst>
          </p:cNvPr>
          <p:cNvSpPr>
            <a:spLocks noGrp="1"/>
          </p:cNvSpPr>
          <p:nvPr>
            <p:ph idx="1"/>
          </p:nvPr>
        </p:nvSpPr>
        <p:spPr>
          <a:xfrm>
            <a:off x="677332" y="1075381"/>
            <a:ext cx="9396056" cy="4707237"/>
          </a:xfrm>
        </p:spPr>
        <p:txBody>
          <a:bodyPr>
            <a:normAutofit/>
          </a:bodyPr>
          <a:lstStyle/>
          <a:p>
            <a:pPr>
              <a:buClr>
                <a:srgbClr val="0070C0"/>
              </a:buClr>
              <a:buFont typeface="Wingdings" panose="05000000000000000000" pitchFamily="2" charset="2"/>
              <a:buChar char="v"/>
            </a:pP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Từ</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nhân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viên</a:t>
            </a:r>
            <a:endParaRPr lang="en-US" sz="28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Firewall </a:t>
            </a:r>
            <a:r>
              <a:rPr lang="en-US" sz="2800" dirty="0" err="1">
                <a:solidFill>
                  <a:srgbClr val="0070C0"/>
                </a:solidFill>
                <a:latin typeface="Times New Roman" panose="02020603050405020304" pitchFamily="18" charset="0"/>
                <a:cs typeface="Times New Roman" panose="02020603050405020304" pitchFamily="18" charset="0"/>
              </a:rPr>
              <a:t>chuyên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dụng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Nhân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viên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có</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thể</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chuyển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file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thông</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qua Skype,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Zalo</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p>
          <a:p>
            <a:pPr lvl="1">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Nhân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viên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có</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thể</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dùng</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các</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giao</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thức</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P2P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để</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chia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sẻ</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dữ</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liệu</a:t>
            </a:r>
            <a:endPar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endParaRPr>
          </a:p>
          <a:p>
            <a:pPr lvl="1">
              <a:buClr>
                <a:srgbClr val="0070C0"/>
              </a:buClr>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Không</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có</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sách</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quy</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định</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về</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việc</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in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ấn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dữ</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liệu</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Nhân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viên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có</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thể</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tận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dụng</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lỗ</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hổng</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này</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để</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bán</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thông</a:t>
            </a:r>
            <a:r>
              <a:rPr lang="en-US" sz="28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tin.</a:t>
            </a:r>
          </a:p>
          <a:p>
            <a:pPr lvl="1">
              <a:buClr>
                <a:srgbClr val="0070C0"/>
              </a:buClr>
              <a:buFont typeface="Wingdings" panose="05000000000000000000" pitchFamily="2" charset="2"/>
              <a:buChar char="Ø"/>
            </a:pP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Không</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có</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phân</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quyền</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trong</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hệ</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thống</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dễ</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lộ</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thông</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tin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nhạy</a:t>
            </a:r>
            <a:r>
              <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cảm</a:t>
            </a:r>
            <a:endParaRPr lang="en-US" sz="28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a:p>
            <a:pPr lvl="1">
              <a:buClr>
                <a:srgbClr val="0070C0"/>
              </a:buClr>
              <a:buFont typeface="Wingdings" panose="05000000000000000000" pitchFamily="2" charset="2"/>
              <a:buChar char="Ø"/>
            </a:pPr>
            <a:endParaRPr lang="en-US" sz="2800" dirty="0">
              <a:solidFill>
                <a:srgbClr val="0070C0"/>
              </a:solidFill>
              <a:latin typeface="Times New Roman" panose="02020603050405020304" pitchFamily="18" charset="0"/>
              <a:cs typeface="Times New Roman" panose="02020603050405020304" pitchFamily="18" charset="0"/>
            </a:endParaRPr>
          </a:p>
          <a:p>
            <a:pPr lvl="1">
              <a:buClr>
                <a:srgbClr val="0070C0"/>
              </a:buClr>
              <a:buFont typeface="Wingdings" panose="05000000000000000000" pitchFamily="2" charset="2"/>
              <a:buChar char="Ø"/>
            </a:pP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8</a:t>
            </a:fld>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667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F85238-984A-478D-9812-CB96048800DD}"/>
              </a:ext>
            </a:extLst>
          </p:cNvPr>
          <p:cNvSpPr>
            <a:spLocks noGrp="1"/>
          </p:cNvSpPr>
          <p:nvPr>
            <p:ph type="title"/>
          </p:nvPr>
        </p:nvSpPr>
        <p:spPr>
          <a:xfrm>
            <a:off x="677333" y="44970"/>
            <a:ext cx="9396055" cy="1139252"/>
          </a:xfrm>
        </p:spPr>
        <p:txBody>
          <a:bodyPr>
            <a:normAutofit/>
          </a:bodyPr>
          <a:lstStyle/>
          <a:p>
            <a:r>
              <a:rPr lang="en-US" sz="4000" b="1">
                <a:solidFill>
                  <a:srgbClr val="0070C0"/>
                </a:solidFill>
                <a:latin typeface="Times New Roman" panose="02020603050405020304" pitchFamily="18" charset="0"/>
                <a:cs typeface="Times New Roman" panose="02020603050405020304" pitchFamily="18" charset="0"/>
              </a:rPr>
              <a:t>5. Risk Rank của hệ thống hiện tại</a:t>
            </a:r>
          </a:p>
        </p:txBody>
      </p:sp>
      <p:sp>
        <p:nvSpPr>
          <p:cNvPr id="5" name="Sao: 5 Cánh 4">
            <a:extLst>
              <a:ext uri="{FF2B5EF4-FFF2-40B4-BE49-F238E27FC236}">
                <a16:creationId xmlns:a16="http://schemas.microsoft.com/office/drawing/2014/main" id="{8C168CAD-1B5E-40CD-8C74-FDE77BB80911}"/>
              </a:ext>
            </a:extLst>
          </p:cNvPr>
          <p:cNvSpPr/>
          <p:nvPr/>
        </p:nvSpPr>
        <p:spPr>
          <a:xfrm>
            <a:off x="10807909" y="0"/>
            <a:ext cx="1384092" cy="1139252"/>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Số hiệu Bản chiếu 3">
            <a:extLst>
              <a:ext uri="{FF2B5EF4-FFF2-40B4-BE49-F238E27FC236}">
                <a16:creationId xmlns:a16="http://schemas.microsoft.com/office/drawing/2014/main" id="{237C2E6F-A7B4-48ED-ADCF-812501A5CF95}"/>
              </a:ext>
            </a:extLst>
          </p:cNvPr>
          <p:cNvSpPr>
            <a:spLocks noGrp="1"/>
          </p:cNvSpPr>
          <p:nvPr>
            <p:ph type="sldNum" sz="quarter" idx="12"/>
          </p:nvPr>
        </p:nvSpPr>
        <p:spPr>
          <a:xfrm>
            <a:off x="10927830" y="350928"/>
            <a:ext cx="823160" cy="517343"/>
          </a:xfrm>
        </p:spPr>
        <p:txBody>
          <a:bodyPr/>
          <a:lstStyle/>
          <a:p>
            <a:fld id="{A51EBE66-EE01-477B-A047-C212061A1118}" type="slidenum">
              <a:rPr lang="en-US" sz="3600" smtClean="0">
                <a:solidFill>
                  <a:srgbClr val="FF0000"/>
                </a:solidFill>
                <a:latin typeface="Times New Roman" panose="02020603050405020304" pitchFamily="18" charset="0"/>
                <a:cs typeface="Times New Roman" panose="02020603050405020304" pitchFamily="18" charset="0"/>
              </a:rPr>
              <a:t>9</a:t>
            </a:fld>
            <a:endParaRPr lang="en-US" sz="2400">
              <a:solidFill>
                <a:srgbClr val="FF0000"/>
              </a:solidFill>
              <a:latin typeface="Times New Roman" panose="02020603050405020304" pitchFamily="18" charset="0"/>
              <a:cs typeface="Times New Roman" panose="02020603050405020304" pitchFamily="18" charset="0"/>
            </a:endParaRPr>
          </a:p>
        </p:txBody>
      </p:sp>
      <p:graphicFrame>
        <p:nvGraphicFramePr>
          <p:cNvPr id="11" name="Biểu đồ 10">
            <a:extLst>
              <a:ext uri="{FF2B5EF4-FFF2-40B4-BE49-F238E27FC236}">
                <a16:creationId xmlns:a16="http://schemas.microsoft.com/office/drawing/2014/main" id="{029FED3D-F018-43A8-AD65-96E0CA8C86C0}"/>
              </a:ext>
            </a:extLst>
          </p:cNvPr>
          <p:cNvGraphicFramePr>
            <a:graphicFrameLocks/>
          </p:cNvGraphicFramePr>
          <p:nvPr>
            <p:extLst>
              <p:ext uri="{D42A27DB-BD31-4B8C-83A1-F6EECF244321}">
                <p14:modId xmlns:p14="http://schemas.microsoft.com/office/powerpoint/2010/main" val="758126490"/>
              </p:ext>
            </p:extLst>
          </p:nvPr>
        </p:nvGraphicFramePr>
        <p:xfrm>
          <a:off x="828760" y="895003"/>
          <a:ext cx="8797840" cy="48580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3253397"/>
      </p:ext>
    </p:extLst>
  </p:cSld>
  <p:clrMapOvr>
    <a:masterClrMapping/>
  </p:clrMapOvr>
</p:sld>
</file>

<file path=ppt/theme/theme1.xml><?xml version="1.0" encoding="utf-8"?>
<a:theme xmlns:a="http://schemas.openxmlformats.org/drawingml/2006/main" name="Mặt kim cương">
  <a:themeElements>
    <a:clrScheme name="Lục">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Mặt kim cương">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ặt kim cương">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1293</TotalTime>
  <Words>4444</Words>
  <Application>Microsoft Office PowerPoint</Application>
  <PresentationFormat>Màn hình rộng</PresentationFormat>
  <Paragraphs>507</Paragraphs>
  <Slides>55</Slides>
  <Notes>54</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55</vt:i4>
      </vt:variant>
    </vt:vector>
  </HeadingPairs>
  <TitlesOfParts>
    <vt:vector size="63" baseType="lpstr">
      <vt:lpstr>Arial</vt:lpstr>
      <vt:lpstr>Calibri</vt:lpstr>
      <vt:lpstr>Tahoma</vt:lpstr>
      <vt:lpstr>Times New Roman</vt:lpstr>
      <vt:lpstr>Trebuchet MS</vt:lpstr>
      <vt:lpstr>Wingdings</vt:lpstr>
      <vt:lpstr>Wingdings 3</vt:lpstr>
      <vt:lpstr>Mặt kim cương</vt:lpstr>
      <vt:lpstr>DATA LOSS PREVENTION</vt:lpstr>
      <vt:lpstr>Nội dung trình bày</vt:lpstr>
      <vt:lpstr>1. Tổng quan về Data Loss Prevention</vt:lpstr>
      <vt:lpstr>1. Tổng quan về Data Loss Prevention</vt:lpstr>
      <vt:lpstr>2. Hiện trạng hệ thống mạng của doanh nghiệp</vt:lpstr>
      <vt:lpstr>3. Phân tích những điểm yếu của mô hình hiện tại</vt:lpstr>
      <vt:lpstr>4. Phân tích những rủi ro mất mát dữ liệu</vt:lpstr>
      <vt:lpstr>4. Phân tích những rủi ro mất mát dữ liệu</vt:lpstr>
      <vt:lpstr>5. Risk Rank của hệ thống hiện tại</vt:lpstr>
      <vt:lpstr>6. Thiết kế hệ thống mới</vt:lpstr>
      <vt:lpstr>6A. Sơ đồ tổng quan</vt:lpstr>
      <vt:lpstr>6B. SOC Zone</vt:lpstr>
      <vt:lpstr>6C. DC Zone</vt:lpstr>
      <vt:lpstr>6C. Cloud Zone</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6E. Các giải pháp kĩ thuật</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7.Xây dựng quy trình và chính sách vận hành  </vt:lpstr>
      <vt:lpstr>8. Risk Rank của hệ thống mới</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VÕ THÀNH TÍN</dc:creator>
  <cp:lastModifiedBy>Tín Võ</cp:lastModifiedBy>
  <cp:revision>418</cp:revision>
  <dcterms:created xsi:type="dcterms:W3CDTF">2018-12-14T11:26:06Z</dcterms:created>
  <dcterms:modified xsi:type="dcterms:W3CDTF">2023-12-09T06:12:22Z</dcterms:modified>
</cp:coreProperties>
</file>